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 id="2147483694" r:id="rId5"/>
    <p:sldMasterId id="2147483725" r:id="rId6"/>
  </p:sldMasterIdLst>
  <p:notesMasterIdLst>
    <p:notesMasterId r:id="rId28"/>
  </p:notesMasterIdLst>
  <p:sldIdLst>
    <p:sldId id="693" r:id="rId7"/>
    <p:sldId id="694" r:id="rId8"/>
    <p:sldId id="904" r:id="rId9"/>
    <p:sldId id="903" r:id="rId10"/>
    <p:sldId id="914" r:id="rId11"/>
    <p:sldId id="718" r:id="rId12"/>
    <p:sldId id="701" r:id="rId13"/>
    <p:sldId id="908" r:id="rId14"/>
    <p:sldId id="716" r:id="rId15"/>
    <p:sldId id="2147474952" r:id="rId16"/>
    <p:sldId id="791" r:id="rId17"/>
    <p:sldId id="868" r:id="rId18"/>
    <p:sldId id="907" r:id="rId19"/>
    <p:sldId id="909" r:id="rId20"/>
    <p:sldId id="906" r:id="rId21"/>
    <p:sldId id="902" r:id="rId22"/>
    <p:sldId id="931" r:id="rId23"/>
    <p:sldId id="915" r:id="rId24"/>
    <p:sldId id="916" r:id="rId25"/>
    <p:sldId id="268" r:id="rId26"/>
    <p:sldId id="2147474964"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Åsa Soelberg" initials="ÅS" lastIdx="1" clrIdx="0">
    <p:extLst>
      <p:ext uri="{19B8F6BF-5375-455C-9EA6-DF929625EA0E}">
        <p15:presenceInfo xmlns:p15="http://schemas.microsoft.com/office/powerpoint/2012/main" userId="S::asa.soelberg@barndiabetesfonden.se::74d493ee-e98c-40f7-ae29-ca12de7178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B0A493-C64C-4DC6-AEC3-61B58AF27F51}" v="15" dt="2024-02-09T13:15:59.21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0" autoAdjust="0"/>
    <p:restoredTop sz="94830" autoAdjust="0"/>
  </p:normalViewPr>
  <p:slideViewPr>
    <p:cSldViewPr snapToGrid="0">
      <p:cViewPr varScale="1">
        <p:scale>
          <a:sx n="108" d="100"/>
          <a:sy n="108" d="100"/>
        </p:scale>
        <p:origin x="86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 Soelberg" userId="74d493ee-e98c-40f7-ae29-ca12de71784f" providerId="ADAL" clId="{4FB0A493-C64C-4DC6-AEC3-61B58AF27F51}"/>
    <pc:docChg chg="undo custSel addSld delSld modSld sldOrd">
      <pc:chgData name="Åsa Soelberg" userId="74d493ee-e98c-40f7-ae29-ca12de71784f" providerId="ADAL" clId="{4FB0A493-C64C-4DC6-AEC3-61B58AF27F51}" dt="2024-02-09T13:16:32.455" v="788" actId="1076"/>
      <pc:docMkLst>
        <pc:docMk/>
      </pc:docMkLst>
      <pc:sldChg chg="add del">
        <pc:chgData name="Åsa Soelberg" userId="74d493ee-e98c-40f7-ae29-ca12de71784f" providerId="ADAL" clId="{4FB0A493-C64C-4DC6-AEC3-61B58AF27F51}" dt="2024-01-26T14:05:17.159" v="503" actId="47"/>
        <pc:sldMkLst>
          <pc:docMk/>
          <pc:sldMk cId="140004094" sldId="256"/>
        </pc:sldMkLst>
      </pc:sldChg>
      <pc:sldChg chg="add del">
        <pc:chgData name="Åsa Soelberg" userId="74d493ee-e98c-40f7-ae29-ca12de71784f" providerId="ADAL" clId="{4FB0A493-C64C-4DC6-AEC3-61B58AF27F51}" dt="2024-01-26T14:05:39.363" v="509" actId="47"/>
        <pc:sldMkLst>
          <pc:docMk/>
          <pc:sldMk cId="2911954834" sldId="257"/>
        </pc:sldMkLst>
      </pc:sldChg>
      <pc:sldChg chg="add del">
        <pc:chgData name="Åsa Soelberg" userId="74d493ee-e98c-40f7-ae29-ca12de71784f" providerId="ADAL" clId="{4FB0A493-C64C-4DC6-AEC3-61B58AF27F51}" dt="2024-01-26T14:05:05.638" v="502" actId="47"/>
        <pc:sldMkLst>
          <pc:docMk/>
          <pc:sldMk cId="1891429084" sldId="258"/>
        </pc:sldMkLst>
      </pc:sldChg>
      <pc:sldChg chg="add del">
        <pc:chgData name="Åsa Soelberg" userId="74d493ee-e98c-40f7-ae29-ca12de71784f" providerId="ADAL" clId="{4FB0A493-C64C-4DC6-AEC3-61B58AF27F51}" dt="2024-01-26T14:05:26.784" v="507" actId="47"/>
        <pc:sldMkLst>
          <pc:docMk/>
          <pc:sldMk cId="3402101445" sldId="259"/>
        </pc:sldMkLst>
      </pc:sldChg>
      <pc:sldChg chg="add del">
        <pc:chgData name="Åsa Soelberg" userId="74d493ee-e98c-40f7-ae29-ca12de71784f" providerId="ADAL" clId="{4FB0A493-C64C-4DC6-AEC3-61B58AF27F51}" dt="2024-01-26T14:03:16.620" v="470" actId="47"/>
        <pc:sldMkLst>
          <pc:docMk/>
          <pc:sldMk cId="457457082" sldId="260"/>
        </pc:sldMkLst>
      </pc:sldChg>
      <pc:sldChg chg="modSp add del mod">
        <pc:chgData name="Åsa Soelberg" userId="74d493ee-e98c-40f7-ae29-ca12de71784f" providerId="ADAL" clId="{4FB0A493-C64C-4DC6-AEC3-61B58AF27F51}" dt="2024-01-26T14:05:34.910" v="508" actId="47"/>
        <pc:sldMkLst>
          <pc:docMk/>
          <pc:sldMk cId="1472481828" sldId="261"/>
        </pc:sldMkLst>
        <pc:spChg chg="mod">
          <ac:chgData name="Åsa Soelberg" userId="74d493ee-e98c-40f7-ae29-ca12de71784f" providerId="ADAL" clId="{4FB0A493-C64C-4DC6-AEC3-61B58AF27F51}" dt="2024-01-26T14:03:35.329" v="477" actId="20577"/>
          <ac:spMkLst>
            <pc:docMk/>
            <pc:sldMk cId="1472481828" sldId="261"/>
            <ac:spMk id="2" creationId="{FFFBEA2F-6CFB-C13E-FF7D-DDF999C8C73A}"/>
          </ac:spMkLst>
        </pc:spChg>
        <pc:spChg chg="mod">
          <ac:chgData name="Åsa Soelberg" userId="74d493ee-e98c-40f7-ae29-ca12de71784f" providerId="ADAL" clId="{4FB0A493-C64C-4DC6-AEC3-61B58AF27F51}" dt="2024-01-26T14:03:53.973" v="493" actId="1076"/>
          <ac:spMkLst>
            <pc:docMk/>
            <pc:sldMk cId="1472481828" sldId="261"/>
            <ac:spMk id="3" creationId="{DB7A055B-5E58-ED98-10E6-C5290A2E149C}"/>
          </ac:spMkLst>
        </pc:spChg>
      </pc:sldChg>
      <pc:sldChg chg="add del">
        <pc:chgData name="Åsa Soelberg" userId="74d493ee-e98c-40f7-ae29-ca12de71784f" providerId="ADAL" clId="{4FB0A493-C64C-4DC6-AEC3-61B58AF27F51}" dt="2024-01-26T14:05:41.302" v="511" actId="47"/>
        <pc:sldMkLst>
          <pc:docMk/>
          <pc:sldMk cId="3464276399" sldId="262"/>
        </pc:sldMkLst>
      </pc:sldChg>
      <pc:sldChg chg="add del">
        <pc:chgData name="Åsa Soelberg" userId="74d493ee-e98c-40f7-ae29-ca12de71784f" providerId="ADAL" clId="{4FB0A493-C64C-4DC6-AEC3-61B58AF27F51}" dt="2024-01-26T14:05:40.493" v="510" actId="47"/>
        <pc:sldMkLst>
          <pc:docMk/>
          <pc:sldMk cId="524212949" sldId="263"/>
        </pc:sldMkLst>
      </pc:sldChg>
      <pc:sldChg chg="modSp add del mod">
        <pc:chgData name="Åsa Soelberg" userId="74d493ee-e98c-40f7-ae29-ca12de71784f" providerId="ADAL" clId="{4FB0A493-C64C-4DC6-AEC3-61B58AF27F51}" dt="2024-01-26T14:05:19.264" v="504" actId="47"/>
        <pc:sldMkLst>
          <pc:docMk/>
          <pc:sldMk cId="3348272294" sldId="264"/>
        </pc:sldMkLst>
        <pc:spChg chg="mod">
          <ac:chgData name="Åsa Soelberg" userId="74d493ee-e98c-40f7-ae29-ca12de71784f" providerId="ADAL" clId="{4FB0A493-C64C-4DC6-AEC3-61B58AF27F51}" dt="2024-01-26T14:02:41.861" v="468" actId="27636"/>
          <ac:spMkLst>
            <pc:docMk/>
            <pc:sldMk cId="3348272294" sldId="264"/>
            <ac:spMk id="3" creationId="{668A568D-E45A-5D55-80AE-ED2F08D1D51A}"/>
          </ac:spMkLst>
        </pc:spChg>
      </pc:sldChg>
      <pc:sldChg chg="add del">
        <pc:chgData name="Åsa Soelberg" userId="74d493ee-e98c-40f7-ae29-ca12de71784f" providerId="ADAL" clId="{4FB0A493-C64C-4DC6-AEC3-61B58AF27F51}" dt="2024-01-26T14:05:24.412" v="506" actId="47"/>
        <pc:sldMkLst>
          <pc:docMk/>
          <pc:sldMk cId="824061193" sldId="265"/>
        </pc:sldMkLst>
      </pc:sldChg>
      <pc:sldChg chg="add del">
        <pc:chgData name="Åsa Soelberg" userId="74d493ee-e98c-40f7-ae29-ca12de71784f" providerId="ADAL" clId="{4FB0A493-C64C-4DC6-AEC3-61B58AF27F51}" dt="2024-01-26T14:05:34.910" v="508" actId="47"/>
        <pc:sldMkLst>
          <pc:docMk/>
          <pc:sldMk cId="961740592" sldId="266"/>
        </pc:sldMkLst>
      </pc:sldChg>
      <pc:sldChg chg="modSp add del mod">
        <pc:chgData name="Åsa Soelberg" userId="74d493ee-e98c-40f7-ae29-ca12de71784f" providerId="ADAL" clId="{4FB0A493-C64C-4DC6-AEC3-61B58AF27F51}" dt="2024-01-26T14:05:34.910" v="508" actId="47"/>
        <pc:sldMkLst>
          <pc:docMk/>
          <pc:sldMk cId="2682740388" sldId="267"/>
        </pc:sldMkLst>
        <pc:spChg chg="mod">
          <ac:chgData name="Åsa Soelberg" userId="74d493ee-e98c-40f7-ae29-ca12de71784f" providerId="ADAL" clId="{4FB0A493-C64C-4DC6-AEC3-61B58AF27F51}" dt="2024-01-26T14:03:25.775" v="471" actId="6549"/>
          <ac:spMkLst>
            <pc:docMk/>
            <pc:sldMk cId="2682740388" sldId="267"/>
            <ac:spMk id="3" creationId="{4870CE17-26D2-2F4C-6C09-83439EBB65A4}"/>
          </ac:spMkLst>
        </pc:spChg>
      </pc:sldChg>
      <pc:sldChg chg="delSp modSp mod">
        <pc:chgData name="Åsa Soelberg" userId="74d493ee-e98c-40f7-ae29-ca12de71784f" providerId="ADAL" clId="{4FB0A493-C64C-4DC6-AEC3-61B58AF27F51}" dt="2024-01-26T14:01:45.982" v="418" actId="478"/>
        <pc:sldMkLst>
          <pc:docMk/>
          <pc:sldMk cId="2251810752" sldId="268"/>
        </pc:sldMkLst>
        <pc:spChg chg="del">
          <ac:chgData name="Åsa Soelberg" userId="74d493ee-e98c-40f7-ae29-ca12de71784f" providerId="ADAL" clId="{4FB0A493-C64C-4DC6-AEC3-61B58AF27F51}" dt="2024-01-26T14:01:45.982" v="418" actId="478"/>
          <ac:spMkLst>
            <pc:docMk/>
            <pc:sldMk cId="2251810752" sldId="268"/>
            <ac:spMk id="17" creationId="{4F005720-7A23-AA10-2224-BF53CE2B5519}"/>
          </ac:spMkLst>
        </pc:spChg>
        <pc:spChg chg="mod">
          <ac:chgData name="Åsa Soelberg" userId="74d493ee-e98c-40f7-ae29-ca12de71784f" providerId="ADAL" clId="{4FB0A493-C64C-4DC6-AEC3-61B58AF27F51}" dt="2024-01-26T14:01:35.882" v="417" actId="14100"/>
          <ac:spMkLst>
            <pc:docMk/>
            <pc:sldMk cId="2251810752" sldId="268"/>
            <ac:spMk id="18" creationId="{5EC06B4E-ADF3-48C9-B9C7-C01F151DDF10}"/>
          </ac:spMkLst>
        </pc:spChg>
      </pc:sldChg>
      <pc:sldChg chg="add del">
        <pc:chgData name="Åsa Soelberg" userId="74d493ee-e98c-40f7-ae29-ca12de71784f" providerId="ADAL" clId="{4FB0A493-C64C-4DC6-AEC3-61B58AF27F51}" dt="2024-01-26T14:03:10.889" v="469" actId="47"/>
        <pc:sldMkLst>
          <pc:docMk/>
          <pc:sldMk cId="2399753784" sldId="271"/>
        </pc:sldMkLst>
      </pc:sldChg>
      <pc:sldChg chg="add del">
        <pc:chgData name="Åsa Soelberg" userId="74d493ee-e98c-40f7-ae29-ca12de71784f" providerId="ADAL" clId="{4FB0A493-C64C-4DC6-AEC3-61B58AF27F51}" dt="2024-01-26T14:04:19.092" v="494" actId="47"/>
        <pc:sldMkLst>
          <pc:docMk/>
          <pc:sldMk cId="2474770642" sldId="272"/>
        </pc:sldMkLst>
      </pc:sldChg>
      <pc:sldChg chg="add del">
        <pc:chgData name="Åsa Soelberg" userId="74d493ee-e98c-40f7-ae29-ca12de71784f" providerId="ADAL" clId="{4FB0A493-C64C-4DC6-AEC3-61B58AF27F51}" dt="2024-01-26T14:04:22.534" v="495" actId="47"/>
        <pc:sldMkLst>
          <pc:docMk/>
          <pc:sldMk cId="4129308322" sldId="274"/>
        </pc:sldMkLst>
      </pc:sldChg>
      <pc:sldChg chg="del mod modShow">
        <pc:chgData name="Åsa Soelberg" userId="74d493ee-e98c-40f7-ae29-ca12de71784f" providerId="ADAL" clId="{4FB0A493-C64C-4DC6-AEC3-61B58AF27F51}" dt="2024-01-26T13:02:59.457" v="171" actId="47"/>
        <pc:sldMkLst>
          <pc:docMk/>
          <pc:sldMk cId="76136922" sldId="491"/>
        </pc:sldMkLst>
      </pc:sldChg>
      <pc:sldChg chg="del">
        <pc:chgData name="Åsa Soelberg" userId="74d493ee-e98c-40f7-ae29-ca12de71784f" providerId="ADAL" clId="{4FB0A493-C64C-4DC6-AEC3-61B58AF27F51}" dt="2024-01-26T12:57:27.387" v="71" actId="47"/>
        <pc:sldMkLst>
          <pc:docMk/>
          <pc:sldMk cId="2438870231" sldId="575"/>
        </pc:sldMkLst>
      </pc:sldChg>
      <pc:sldChg chg="modSp mod">
        <pc:chgData name="Åsa Soelberg" userId="74d493ee-e98c-40f7-ae29-ca12de71784f" providerId="ADAL" clId="{4FB0A493-C64C-4DC6-AEC3-61B58AF27F51}" dt="2024-01-26T13:55:16.222" v="301" actId="20577"/>
        <pc:sldMkLst>
          <pc:docMk/>
          <pc:sldMk cId="3503432092" sldId="693"/>
        </pc:sldMkLst>
        <pc:spChg chg="mod">
          <ac:chgData name="Åsa Soelberg" userId="74d493ee-e98c-40f7-ae29-ca12de71784f" providerId="ADAL" clId="{4FB0A493-C64C-4DC6-AEC3-61B58AF27F51}" dt="2024-01-26T13:55:16.222" v="301" actId="20577"/>
          <ac:spMkLst>
            <pc:docMk/>
            <pc:sldMk cId="3503432092" sldId="693"/>
            <ac:spMk id="2" creationId="{318ED4DE-7174-4C8C-A509-F459EE2B0F8B}"/>
          </ac:spMkLst>
        </pc:spChg>
      </pc:sldChg>
      <pc:sldChg chg="modSp mod modNotesTx">
        <pc:chgData name="Åsa Soelberg" userId="74d493ee-e98c-40f7-ae29-ca12de71784f" providerId="ADAL" clId="{4FB0A493-C64C-4DC6-AEC3-61B58AF27F51}" dt="2024-01-26T13:12:01.951" v="175" actId="20577"/>
        <pc:sldMkLst>
          <pc:docMk/>
          <pc:sldMk cId="922366205" sldId="694"/>
        </pc:sldMkLst>
        <pc:spChg chg="mod">
          <ac:chgData name="Åsa Soelberg" userId="74d493ee-e98c-40f7-ae29-ca12de71784f" providerId="ADAL" clId="{4FB0A493-C64C-4DC6-AEC3-61B58AF27F51}" dt="2024-01-26T13:12:01.951" v="175" actId="20577"/>
          <ac:spMkLst>
            <pc:docMk/>
            <pc:sldMk cId="922366205" sldId="694"/>
            <ac:spMk id="7" creationId="{84E364B1-EEB5-27EE-7B85-21577029A2A6}"/>
          </ac:spMkLst>
        </pc:spChg>
      </pc:sldChg>
      <pc:sldChg chg="modSp mod">
        <pc:chgData name="Åsa Soelberg" userId="74d493ee-e98c-40f7-ae29-ca12de71784f" providerId="ADAL" clId="{4FB0A493-C64C-4DC6-AEC3-61B58AF27F51}" dt="2024-01-26T13:15:41.528" v="249" actId="115"/>
        <pc:sldMkLst>
          <pc:docMk/>
          <pc:sldMk cId="3960871821" sldId="701"/>
        </pc:sldMkLst>
        <pc:spChg chg="mod">
          <ac:chgData name="Åsa Soelberg" userId="74d493ee-e98c-40f7-ae29-ca12de71784f" providerId="ADAL" clId="{4FB0A493-C64C-4DC6-AEC3-61B58AF27F51}" dt="2024-01-26T13:15:41.528" v="249" actId="115"/>
          <ac:spMkLst>
            <pc:docMk/>
            <pc:sldMk cId="3960871821" sldId="701"/>
            <ac:spMk id="8" creationId="{E6FC4D89-DDE1-57C1-5B26-EBED7A09CD61}"/>
          </ac:spMkLst>
        </pc:spChg>
      </pc:sldChg>
      <pc:sldChg chg="del">
        <pc:chgData name="Åsa Soelberg" userId="74d493ee-e98c-40f7-ae29-ca12de71784f" providerId="ADAL" clId="{4FB0A493-C64C-4DC6-AEC3-61B58AF27F51}" dt="2024-01-26T14:01:52.493" v="419" actId="47"/>
        <pc:sldMkLst>
          <pc:docMk/>
          <pc:sldMk cId="3662090429" sldId="709"/>
        </pc:sldMkLst>
      </pc:sldChg>
      <pc:sldChg chg="modSp del mod modShow modNotesTx">
        <pc:chgData name="Åsa Soelberg" userId="74d493ee-e98c-40f7-ae29-ca12de71784f" providerId="ADAL" clId="{4FB0A493-C64C-4DC6-AEC3-61B58AF27F51}" dt="2024-01-26T15:34:08.303" v="596" actId="2696"/>
        <pc:sldMkLst>
          <pc:docMk/>
          <pc:sldMk cId="1685841458" sldId="710"/>
        </pc:sldMkLst>
        <pc:spChg chg="mod">
          <ac:chgData name="Åsa Soelberg" userId="74d493ee-e98c-40f7-ae29-ca12de71784f" providerId="ADAL" clId="{4FB0A493-C64C-4DC6-AEC3-61B58AF27F51}" dt="2024-01-26T12:59:28.158" v="73" actId="20577"/>
          <ac:spMkLst>
            <pc:docMk/>
            <pc:sldMk cId="1685841458" sldId="710"/>
            <ac:spMk id="11" creationId="{A7576312-E9FC-0C79-EC83-3BB3A366727B}"/>
          </ac:spMkLst>
        </pc:spChg>
      </pc:sldChg>
      <pc:sldChg chg="modSp mod">
        <pc:chgData name="Åsa Soelberg" userId="74d493ee-e98c-40f7-ae29-ca12de71784f" providerId="ADAL" clId="{4FB0A493-C64C-4DC6-AEC3-61B58AF27F51}" dt="2024-01-26T13:14:04.595" v="243" actId="20577"/>
        <pc:sldMkLst>
          <pc:docMk/>
          <pc:sldMk cId="475455436" sldId="718"/>
        </pc:sldMkLst>
        <pc:spChg chg="mod">
          <ac:chgData name="Åsa Soelberg" userId="74d493ee-e98c-40f7-ae29-ca12de71784f" providerId="ADAL" clId="{4FB0A493-C64C-4DC6-AEC3-61B58AF27F51}" dt="2024-01-26T13:14:04.595" v="243" actId="20577"/>
          <ac:spMkLst>
            <pc:docMk/>
            <pc:sldMk cId="475455436" sldId="718"/>
            <ac:spMk id="8" creationId="{9720E77E-ECD0-7138-3F25-D69E36C358F8}"/>
          </ac:spMkLst>
        </pc:spChg>
      </pc:sldChg>
      <pc:sldChg chg="modSp mod ord">
        <pc:chgData name="Åsa Soelberg" userId="74d493ee-e98c-40f7-ae29-ca12de71784f" providerId="ADAL" clId="{4FB0A493-C64C-4DC6-AEC3-61B58AF27F51}" dt="2024-01-26T15:17:05.451" v="593" actId="20577"/>
        <pc:sldMkLst>
          <pc:docMk/>
          <pc:sldMk cId="2777954521" sldId="791"/>
        </pc:sldMkLst>
        <pc:spChg chg="mod">
          <ac:chgData name="Åsa Soelberg" userId="74d493ee-e98c-40f7-ae29-ca12de71784f" providerId="ADAL" clId="{4FB0A493-C64C-4DC6-AEC3-61B58AF27F51}" dt="2024-01-26T15:17:05.451" v="593" actId="20577"/>
          <ac:spMkLst>
            <pc:docMk/>
            <pc:sldMk cId="2777954521" sldId="791"/>
            <ac:spMk id="2" creationId="{F6CE1137-0A94-6155-D70C-859C3891BB38}"/>
          </ac:spMkLst>
        </pc:spChg>
      </pc:sldChg>
      <pc:sldChg chg="add del">
        <pc:chgData name="Åsa Soelberg" userId="74d493ee-e98c-40f7-ae29-ca12de71784f" providerId="ADAL" clId="{4FB0A493-C64C-4DC6-AEC3-61B58AF27F51}" dt="2024-01-26T14:05:04.552" v="501" actId="47"/>
        <pc:sldMkLst>
          <pc:docMk/>
          <pc:sldMk cId="3908290618" sldId="800"/>
        </pc:sldMkLst>
      </pc:sldChg>
      <pc:sldChg chg="add del">
        <pc:chgData name="Åsa Soelberg" userId="74d493ee-e98c-40f7-ae29-ca12de71784f" providerId="ADAL" clId="{4FB0A493-C64C-4DC6-AEC3-61B58AF27F51}" dt="2024-01-26T14:05:01.607" v="498" actId="47"/>
        <pc:sldMkLst>
          <pc:docMk/>
          <pc:sldMk cId="3501972564" sldId="801"/>
        </pc:sldMkLst>
      </pc:sldChg>
      <pc:sldChg chg="modNotesTx">
        <pc:chgData name="Åsa Soelberg" userId="74d493ee-e98c-40f7-ae29-ca12de71784f" providerId="ADAL" clId="{4FB0A493-C64C-4DC6-AEC3-61B58AF27F51}" dt="2024-01-26T13:02:56.448" v="170" actId="20577"/>
        <pc:sldMkLst>
          <pc:docMk/>
          <pc:sldMk cId="1203726319" sldId="868"/>
        </pc:sldMkLst>
      </pc:sldChg>
      <pc:sldChg chg="ord modNotesTx">
        <pc:chgData name="Åsa Soelberg" userId="74d493ee-e98c-40f7-ae29-ca12de71784f" providerId="ADAL" clId="{4FB0A493-C64C-4DC6-AEC3-61B58AF27F51}" dt="2024-01-26T13:13:08.728" v="239" actId="20577"/>
        <pc:sldMkLst>
          <pc:docMk/>
          <pc:sldMk cId="3089028215" sldId="904"/>
        </pc:sldMkLst>
      </pc:sldChg>
      <pc:sldChg chg="del modNotesTx">
        <pc:chgData name="Åsa Soelberg" userId="74d493ee-e98c-40f7-ae29-ca12de71784f" providerId="ADAL" clId="{4FB0A493-C64C-4DC6-AEC3-61B58AF27F51}" dt="2024-01-26T15:15:02.903" v="544" actId="47"/>
        <pc:sldMkLst>
          <pc:docMk/>
          <pc:sldMk cId="310606271" sldId="905"/>
        </pc:sldMkLst>
      </pc:sldChg>
      <pc:sldChg chg="modSp mod ord">
        <pc:chgData name="Åsa Soelberg" userId="74d493ee-e98c-40f7-ae29-ca12de71784f" providerId="ADAL" clId="{4FB0A493-C64C-4DC6-AEC3-61B58AF27F51}" dt="2024-01-26T15:17:26.027" v="595"/>
        <pc:sldMkLst>
          <pc:docMk/>
          <pc:sldMk cId="1732070845" sldId="909"/>
        </pc:sldMkLst>
        <pc:spChg chg="mod">
          <ac:chgData name="Åsa Soelberg" userId="74d493ee-e98c-40f7-ae29-ca12de71784f" providerId="ADAL" clId="{4FB0A493-C64C-4DC6-AEC3-61B58AF27F51}" dt="2024-01-26T13:59:24.374" v="400" actId="20577"/>
          <ac:spMkLst>
            <pc:docMk/>
            <pc:sldMk cId="1732070845" sldId="909"/>
            <ac:spMk id="2" creationId="{21F402B9-31E8-2C63-C0E2-CE934BAAF93C}"/>
          </ac:spMkLst>
        </pc:spChg>
      </pc:sldChg>
      <pc:sldChg chg="add del">
        <pc:chgData name="Åsa Soelberg" userId="74d493ee-e98c-40f7-ae29-ca12de71784f" providerId="ADAL" clId="{4FB0A493-C64C-4DC6-AEC3-61B58AF27F51}" dt="2024-01-26T14:04:54.466" v="497" actId="47"/>
        <pc:sldMkLst>
          <pc:docMk/>
          <pc:sldMk cId="1352700244" sldId="912"/>
        </pc:sldMkLst>
      </pc:sldChg>
      <pc:sldChg chg="del">
        <pc:chgData name="Åsa Soelberg" userId="74d493ee-e98c-40f7-ae29-ca12de71784f" providerId="ADAL" clId="{4FB0A493-C64C-4DC6-AEC3-61B58AF27F51}" dt="2024-01-26T15:15:48.276" v="584" actId="47"/>
        <pc:sldMkLst>
          <pc:docMk/>
          <pc:sldMk cId="3645328822" sldId="913"/>
        </pc:sldMkLst>
      </pc:sldChg>
      <pc:sldChg chg="modNotesTx">
        <pc:chgData name="Åsa Soelberg" userId="74d493ee-e98c-40f7-ae29-ca12de71784f" providerId="ADAL" clId="{4FB0A493-C64C-4DC6-AEC3-61B58AF27F51}" dt="2024-01-26T15:16:09.924" v="587"/>
        <pc:sldMkLst>
          <pc:docMk/>
          <pc:sldMk cId="3096643127" sldId="914"/>
        </pc:sldMkLst>
      </pc:sldChg>
      <pc:sldChg chg="modSp mod ord modNotesTx">
        <pc:chgData name="Åsa Soelberg" userId="74d493ee-e98c-40f7-ae29-ca12de71784f" providerId="ADAL" clId="{4FB0A493-C64C-4DC6-AEC3-61B58AF27F51}" dt="2024-02-09T13:16:32.455" v="788" actId="1076"/>
        <pc:sldMkLst>
          <pc:docMk/>
          <pc:sldMk cId="1204891548" sldId="915"/>
        </pc:sldMkLst>
        <pc:spChg chg="mod">
          <ac:chgData name="Åsa Soelberg" userId="74d493ee-e98c-40f7-ae29-ca12de71784f" providerId="ADAL" clId="{4FB0A493-C64C-4DC6-AEC3-61B58AF27F51}" dt="2024-02-09T13:16:26.156" v="787" actId="20577"/>
          <ac:spMkLst>
            <pc:docMk/>
            <pc:sldMk cId="1204891548" sldId="915"/>
            <ac:spMk id="12" creationId="{35082EF7-1A59-FB5D-ED3D-4EE9D86EE9C5}"/>
          </ac:spMkLst>
        </pc:spChg>
        <pc:spChg chg="mod">
          <ac:chgData name="Åsa Soelberg" userId="74d493ee-e98c-40f7-ae29-ca12de71784f" providerId="ADAL" clId="{4FB0A493-C64C-4DC6-AEC3-61B58AF27F51}" dt="2024-02-09T13:16:32.455" v="788" actId="1076"/>
          <ac:spMkLst>
            <pc:docMk/>
            <pc:sldMk cId="1204891548" sldId="915"/>
            <ac:spMk id="17" creationId="{0262BC5B-65CA-B0B0-F2F1-18367A791D4D}"/>
          </ac:spMkLst>
        </pc:spChg>
      </pc:sldChg>
      <pc:sldChg chg="modSp mod">
        <pc:chgData name="Åsa Soelberg" userId="74d493ee-e98c-40f7-ae29-ca12de71784f" providerId="ADAL" clId="{4FB0A493-C64C-4DC6-AEC3-61B58AF27F51}" dt="2024-01-26T15:35:58.995" v="627" actId="20577"/>
        <pc:sldMkLst>
          <pc:docMk/>
          <pc:sldMk cId="1870742926" sldId="916"/>
        </pc:sldMkLst>
        <pc:spChg chg="mod">
          <ac:chgData name="Åsa Soelberg" userId="74d493ee-e98c-40f7-ae29-ca12de71784f" providerId="ADAL" clId="{4FB0A493-C64C-4DC6-AEC3-61B58AF27F51}" dt="2024-01-26T15:35:58.995" v="627" actId="20577"/>
          <ac:spMkLst>
            <pc:docMk/>
            <pc:sldMk cId="1870742926" sldId="916"/>
            <ac:spMk id="9" creationId="{CA02DBC0-0D78-A31F-2535-85A48F5C4808}"/>
          </ac:spMkLst>
        </pc:spChg>
      </pc:sldChg>
      <pc:sldChg chg="delSp modSp del mod">
        <pc:chgData name="Åsa Soelberg" userId="74d493ee-e98c-40f7-ae29-ca12de71784f" providerId="ADAL" clId="{4FB0A493-C64C-4DC6-AEC3-61B58AF27F51}" dt="2024-01-26T14:07:39.443" v="543" actId="47"/>
        <pc:sldMkLst>
          <pc:docMk/>
          <pc:sldMk cId="1583119826" sldId="924"/>
        </pc:sldMkLst>
        <pc:spChg chg="del">
          <ac:chgData name="Åsa Soelberg" userId="74d493ee-e98c-40f7-ae29-ca12de71784f" providerId="ADAL" clId="{4FB0A493-C64C-4DC6-AEC3-61B58AF27F51}" dt="2024-01-26T13:58:40.324" v="392" actId="478"/>
          <ac:spMkLst>
            <pc:docMk/>
            <pc:sldMk cId="1583119826" sldId="924"/>
            <ac:spMk id="8" creationId="{050C42C3-CC15-6FA3-EB47-0BAD79464D84}"/>
          </ac:spMkLst>
        </pc:spChg>
        <pc:spChg chg="mod">
          <ac:chgData name="Åsa Soelberg" userId="74d493ee-e98c-40f7-ae29-ca12de71784f" providerId="ADAL" clId="{4FB0A493-C64C-4DC6-AEC3-61B58AF27F51}" dt="2024-01-26T13:57:29.266" v="348" actId="20577"/>
          <ac:spMkLst>
            <pc:docMk/>
            <pc:sldMk cId="1583119826" sldId="924"/>
            <ac:spMk id="12" creationId="{35082EF7-1A59-FB5D-ED3D-4EE9D86EE9C5}"/>
          </ac:spMkLst>
        </pc:spChg>
        <pc:spChg chg="mod">
          <ac:chgData name="Åsa Soelberg" userId="74d493ee-e98c-40f7-ae29-ca12de71784f" providerId="ADAL" clId="{4FB0A493-C64C-4DC6-AEC3-61B58AF27F51}" dt="2024-01-26T13:58:26.685" v="391" actId="1076"/>
          <ac:spMkLst>
            <pc:docMk/>
            <pc:sldMk cId="1583119826" sldId="924"/>
            <ac:spMk id="20" creationId="{226BE676-4FEC-904A-B152-8EA143F380EF}"/>
          </ac:spMkLst>
        </pc:spChg>
        <pc:picChg chg="del">
          <ac:chgData name="Åsa Soelberg" userId="74d493ee-e98c-40f7-ae29-ca12de71784f" providerId="ADAL" clId="{4FB0A493-C64C-4DC6-AEC3-61B58AF27F51}" dt="2024-01-26T13:58:41.034" v="393" actId="478"/>
          <ac:picMkLst>
            <pc:docMk/>
            <pc:sldMk cId="1583119826" sldId="924"/>
            <ac:picMk id="9" creationId="{632CCABD-3985-A64F-BE83-A48136D42C15}"/>
          </ac:picMkLst>
        </pc:picChg>
        <pc:picChg chg="del">
          <ac:chgData name="Åsa Soelberg" userId="74d493ee-e98c-40f7-ae29-ca12de71784f" providerId="ADAL" clId="{4FB0A493-C64C-4DC6-AEC3-61B58AF27F51}" dt="2024-01-26T13:58:41.921" v="394" actId="478"/>
          <ac:picMkLst>
            <pc:docMk/>
            <pc:sldMk cId="1583119826" sldId="924"/>
            <ac:picMk id="13" creationId="{8086FB2B-EF8D-E96A-7E76-472860676C8C}"/>
          </ac:picMkLst>
        </pc:picChg>
      </pc:sldChg>
      <pc:sldChg chg="modSp del mod ord modNotesTx">
        <pc:chgData name="Åsa Soelberg" userId="74d493ee-e98c-40f7-ae29-ca12de71784f" providerId="ADAL" clId="{4FB0A493-C64C-4DC6-AEC3-61B58AF27F51}" dt="2024-01-26T15:35:28.924" v="598" actId="2696"/>
        <pc:sldMkLst>
          <pc:docMk/>
          <pc:sldMk cId="3163222709" sldId="931"/>
        </pc:sldMkLst>
        <pc:spChg chg="mod">
          <ac:chgData name="Åsa Soelberg" userId="74d493ee-e98c-40f7-ae29-ca12de71784f" providerId="ADAL" clId="{4FB0A493-C64C-4DC6-AEC3-61B58AF27F51}" dt="2024-01-26T13:18:17.398" v="276" actId="20577"/>
          <ac:spMkLst>
            <pc:docMk/>
            <pc:sldMk cId="3163222709" sldId="931"/>
            <ac:spMk id="2" creationId="{113A372B-5E48-6F99-4C76-5169E55C55BD}"/>
          </ac:spMkLst>
        </pc:spChg>
        <pc:spChg chg="mod">
          <ac:chgData name="Åsa Soelberg" userId="74d493ee-e98c-40f7-ae29-ca12de71784f" providerId="ADAL" clId="{4FB0A493-C64C-4DC6-AEC3-61B58AF27F51}" dt="2024-01-26T14:06:11.424" v="526" actId="20577"/>
          <ac:spMkLst>
            <pc:docMk/>
            <pc:sldMk cId="3163222709" sldId="931"/>
            <ac:spMk id="5" creationId="{33C50719-CF02-2919-D768-E277A1E2A592}"/>
          </ac:spMkLst>
        </pc:spChg>
      </pc:sldChg>
      <pc:sldChg chg="addSp modSp add mod">
        <pc:chgData name="Åsa Soelberg" userId="74d493ee-e98c-40f7-ae29-ca12de71784f" providerId="ADAL" clId="{4FB0A493-C64C-4DC6-AEC3-61B58AF27F51}" dt="2024-02-09T13:15:11.431" v="758" actId="20577"/>
        <pc:sldMkLst>
          <pc:docMk/>
          <pc:sldMk cId="4114331012" sldId="931"/>
        </pc:sldMkLst>
        <pc:spChg chg="mod">
          <ac:chgData name="Åsa Soelberg" userId="74d493ee-e98c-40f7-ae29-ca12de71784f" providerId="ADAL" clId="{4FB0A493-C64C-4DC6-AEC3-61B58AF27F51}" dt="2024-02-09T13:15:11.431" v="758" actId="20577"/>
          <ac:spMkLst>
            <pc:docMk/>
            <pc:sldMk cId="4114331012" sldId="931"/>
            <ac:spMk id="2" creationId="{113A372B-5E48-6F99-4C76-5169E55C55BD}"/>
          </ac:spMkLst>
        </pc:spChg>
        <pc:picChg chg="add mod">
          <ac:chgData name="Åsa Soelberg" userId="74d493ee-e98c-40f7-ae29-ca12de71784f" providerId="ADAL" clId="{4FB0A493-C64C-4DC6-AEC3-61B58AF27F51}" dt="2024-02-09T13:14:29.537" v="704" actId="1076"/>
          <ac:picMkLst>
            <pc:docMk/>
            <pc:sldMk cId="4114331012" sldId="931"/>
            <ac:picMk id="3" creationId="{6AC27F7C-3F01-B795-9721-2142AB45853D}"/>
          </ac:picMkLst>
        </pc:picChg>
        <pc:picChg chg="add mod">
          <ac:chgData name="Åsa Soelberg" userId="74d493ee-e98c-40f7-ae29-ca12de71784f" providerId="ADAL" clId="{4FB0A493-C64C-4DC6-AEC3-61B58AF27F51}" dt="2024-01-26T15:48:16.943" v="703" actId="1076"/>
          <ac:picMkLst>
            <pc:docMk/>
            <pc:sldMk cId="4114331012" sldId="931"/>
            <ac:picMk id="4" creationId="{43027D8B-2AB0-30C3-1161-D81A1FDBB8B6}"/>
          </ac:picMkLst>
        </pc:picChg>
        <pc:picChg chg="mod">
          <ac:chgData name="Åsa Soelberg" userId="74d493ee-e98c-40f7-ae29-ca12de71784f" providerId="ADAL" clId="{4FB0A493-C64C-4DC6-AEC3-61B58AF27F51}" dt="2024-01-26T15:48:10.249" v="702" actId="1076"/>
          <ac:picMkLst>
            <pc:docMk/>
            <pc:sldMk cId="4114331012" sldId="931"/>
            <ac:picMk id="7" creationId="{B9AB9BF3-F7A7-DF47-E9BD-064F74EB0A41}"/>
          </ac:picMkLst>
        </pc:picChg>
      </pc:sldChg>
      <pc:sldChg chg="del">
        <pc:chgData name="Åsa Soelberg" userId="74d493ee-e98c-40f7-ae29-ca12de71784f" providerId="ADAL" clId="{4FB0A493-C64C-4DC6-AEC3-61B58AF27F51}" dt="2024-01-26T14:07:05.196" v="538" actId="47"/>
        <pc:sldMkLst>
          <pc:docMk/>
          <pc:sldMk cId="1215084373" sldId="2147474950"/>
        </pc:sldMkLst>
      </pc:sldChg>
      <pc:sldChg chg="modSp mod">
        <pc:chgData name="Åsa Soelberg" userId="74d493ee-e98c-40f7-ae29-ca12de71784f" providerId="ADAL" clId="{4FB0A493-C64C-4DC6-AEC3-61B58AF27F51}" dt="2024-01-26T14:06:44.113" v="536" actId="20577"/>
        <pc:sldMkLst>
          <pc:docMk/>
          <pc:sldMk cId="3250706881" sldId="2147474952"/>
        </pc:sldMkLst>
        <pc:spChg chg="mod">
          <ac:chgData name="Åsa Soelberg" userId="74d493ee-e98c-40f7-ae29-ca12de71784f" providerId="ADAL" clId="{4FB0A493-C64C-4DC6-AEC3-61B58AF27F51}" dt="2024-01-26T14:06:44.113" v="536" actId="20577"/>
          <ac:spMkLst>
            <pc:docMk/>
            <pc:sldMk cId="3250706881" sldId="2147474952"/>
            <ac:spMk id="3" creationId="{54413708-A0DC-A231-AECE-A0ABDF54DB57}"/>
          </ac:spMkLst>
        </pc:spChg>
        <pc:spChg chg="mod">
          <ac:chgData name="Åsa Soelberg" userId="74d493ee-e98c-40f7-ae29-ca12de71784f" providerId="ADAL" clId="{4FB0A493-C64C-4DC6-AEC3-61B58AF27F51}" dt="2024-01-26T13:02:03.178" v="99" actId="1076"/>
          <ac:spMkLst>
            <pc:docMk/>
            <pc:sldMk cId="3250706881" sldId="2147474952"/>
            <ac:spMk id="5" creationId="{DBA61633-A210-DFFE-B019-CCBB236C8EC6}"/>
          </ac:spMkLst>
        </pc:spChg>
      </pc:sldChg>
      <pc:sldChg chg="add del">
        <pc:chgData name="Åsa Soelberg" userId="74d493ee-e98c-40f7-ae29-ca12de71784f" providerId="ADAL" clId="{4FB0A493-C64C-4DC6-AEC3-61B58AF27F51}" dt="2024-01-26T14:02:01.085" v="420" actId="47"/>
        <pc:sldMkLst>
          <pc:docMk/>
          <pc:sldMk cId="2928934677" sldId="2147474953"/>
        </pc:sldMkLst>
      </pc:sldChg>
      <pc:sldChg chg="add del">
        <pc:chgData name="Åsa Soelberg" userId="74d493ee-e98c-40f7-ae29-ca12de71784f" providerId="ADAL" clId="{4FB0A493-C64C-4DC6-AEC3-61B58AF27F51}" dt="2024-01-26T14:05:22.466" v="505" actId="47"/>
        <pc:sldMkLst>
          <pc:docMk/>
          <pc:sldMk cId="861057681" sldId="2147474954"/>
        </pc:sldMkLst>
      </pc:sldChg>
      <pc:sldChg chg="add del">
        <pc:chgData name="Åsa Soelberg" userId="74d493ee-e98c-40f7-ae29-ca12de71784f" providerId="ADAL" clId="{4FB0A493-C64C-4DC6-AEC3-61B58AF27F51}" dt="2024-01-26T14:05:03.751" v="500" actId="47"/>
        <pc:sldMkLst>
          <pc:docMk/>
          <pc:sldMk cId="2923178243" sldId="2147474955"/>
        </pc:sldMkLst>
      </pc:sldChg>
      <pc:sldChg chg="add del">
        <pc:chgData name="Åsa Soelberg" userId="74d493ee-e98c-40f7-ae29-ca12de71784f" providerId="ADAL" clId="{4FB0A493-C64C-4DC6-AEC3-61B58AF27F51}" dt="2024-01-26T14:05:02.996" v="499" actId="47"/>
        <pc:sldMkLst>
          <pc:docMk/>
          <pc:sldMk cId="2478620648" sldId="2147474956"/>
        </pc:sldMkLst>
      </pc:sldChg>
      <pc:sldChg chg="add del">
        <pc:chgData name="Åsa Soelberg" userId="74d493ee-e98c-40f7-ae29-ca12de71784f" providerId="ADAL" clId="{4FB0A493-C64C-4DC6-AEC3-61B58AF27F51}" dt="2024-01-26T14:04:50.808" v="496" actId="47"/>
        <pc:sldMkLst>
          <pc:docMk/>
          <pc:sldMk cId="1569102986" sldId="2147474957"/>
        </pc:sldMkLst>
      </pc:sldChg>
      <pc:sldChg chg="delSp modSp add del mod ord modNotesTx">
        <pc:chgData name="Åsa Soelberg" userId="74d493ee-e98c-40f7-ae29-ca12de71784f" providerId="ADAL" clId="{4FB0A493-C64C-4DC6-AEC3-61B58AF27F51}" dt="2024-01-26T14:07:03.254" v="537" actId="47"/>
        <pc:sldMkLst>
          <pc:docMk/>
          <pc:sldMk cId="3250942762" sldId="2147474958"/>
        </pc:sldMkLst>
        <pc:spChg chg="del">
          <ac:chgData name="Åsa Soelberg" userId="74d493ee-e98c-40f7-ae29-ca12de71784f" providerId="ADAL" clId="{4FB0A493-C64C-4DC6-AEC3-61B58AF27F51}" dt="2024-01-26T13:17:14.318" v="259" actId="478"/>
          <ac:spMkLst>
            <pc:docMk/>
            <pc:sldMk cId="3250942762" sldId="2147474958"/>
            <ac:spMk id="3" creationId="{752E7CDA-0A2F-3895-0993-6F3EAE0409F7}"/>
          </ac:spMkLst>
        </pc:spChg>
        <pc:spChg chg="del mod">
          <ac:chgData name="Åsa Soelberg" userId="74d493ee-e98c-40f7-ae29-ca12de71784f" providerId="ADAL" clId="{4FB0A493-C64C-4DC6-AEC3-61B58AF27F51}" dt="2024-01-26T13:16:43.774" v="257" actId="478"/>
          <ac:spMkLst>
            <pc:docMk/>
            <pc:sldMk cId="3250942762" sldId="2147474958"/>
            <ac:spMk id="4" creationId="{0128294F-F8B5-9ED8-88CC-0AA872C3D649}"/>
          </ac:spMkLst>
        </pc:spChg>
        <pc:spChg chg="del mod">
          <ac:chgData name="Åsa Soelberg" userId="74d493ee-e98c-40f7-ae29-ca12de71784f" providerId="ADAL" clId="{4FB0A493-C64C-4DC6-AEC3-61B58AF27F51}" dt="2024-01-26T13:17:21.188" v="261" actId="478"/>
          <ac:spMkLst>
            <pc:docMk/>
            <pc:sldMk cId="3250942762" sldId="2147474958"/>
            <ac:spMk id="5" creationId="{33C50719-CF02-2919-D768-E277A1E2A592}"/>
          </ac:spMkLst>
        </pc:spChg>
        <pc:spChg chg="del">
          <ac:chgData name="Åsa Soelberg" userId="74d493ee-e98c-40f7-ae29-ca12de71784f" providerId="ADAL" clId="{4FB0A493-C64C-4DC6-AEC3-61B58AF27F51}" dt="2024-01-26T13:16:34.208" v="255" actId="478"/>
          <ac:spMkLst>
            <pc:docMk/>
            <pc:sldMk cId="3250942762" sldId="2147474958"/>
            <ac:spMk id="8" creationId="{C5B60E34-DCDA-2753-12A9-5E2690980EE4}"/>
          </ac:spMkLst>
        </pc:spChg>
      </pc:sldChg>
      <pc:sldChg chg="del">
        <pc:chgData name="Åsa Soelberg" userId="74d493ee-e98c-40f7-ae29-ca12de71784f" providerId="ADAL" clId="{4FB0A493-C64C-4DC6-AEC3-61B58AF27F51}" dt="2024-01-26T13:08:43.188" v="174"/>
        <pc:sldMkLst>
          <pc:docMk/>
          <pc:sldMk cId="4081721483" sldId="2147474959"/>
        </pc:sldMkLst>
      </pc:sldChg>
      <pc:sldMasterChg chg="delSldLayout">
        <pc:chgData name="Åsa Soelberg" userId="74d493ee-e98c-40f7-ae29-ca12de71784f" providerId="ADAL" clId="{4FB0A493-C64C-4DC6-AEC3-61B58AF27F51}" dt="2024-01-26T13:02:59.457" v="171" actId="47"/>
        <pc:sldMasterMkLst>
          <pc:docMk/>
          <pc:sldMasterMk cId="583645910" sldId="2147483746"/>
        </pc:sldMasterMkLst>
        <pc:sldLayoutChg chg="del">
          <pc:chgData name="Åsa Soelberg" userId="74d493ee-e98c-40f7-ae29-ca12de71784f" providerId="ADAL" clId="{4FB0A493-C64C-4DC6-AEC3-61B58AF27F51}" dt="2024-01-26T12:57:27.387" v="71" actId="47"/>
          <pc:sldLayoutMkLst>
            <pc:docMk/>
            <pc:sldMasterMk cId="583645910" sldId="2147483746"/>
            <pc:sldLayoutMk cId="115057114" sldId="2147483756"/>
          </pc:sldLayoutMkLst>
        </pc:sldLayoutChg>
        <pc:sldLayoutChg chg="del">
          <pc:chgData name="Åsa Soelberg" userId="74d493ee-e98c-40f7-ae29-ca12de71784f" providerId="ADAL" clId="{4FB0A493-C64C-4DC6-AEC3-61B58AF27F51}" dt="2024-01-26T13:02:59.457" v="171" actId="47"/>
          <pc:sldLayoutMkLst>
            <pc:docMk/>
            <pc:sldMasterMk cId="583645910" sldId="2147483746"/>
            <pc:sldLayoutMk cId="3229557502" sldId="21474837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A51DA-F076-4F9F-A563-8532CCCDB6F3}" type="datetimeFigureOut">
              <a:rPr lang="sv-SE" smtClean="0"/>
              <a:t>2024-08-29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092B9-DE55-474D-8F55-53AA2B7B4085}" type="slidenum">
              <a:rPr lang="sv-SE" smtClean="0"/>
              <a:t>‹#›</a:t>
            </a:fld>
            <a:endParaRPr lang="sv-SE"/>
          </a:p>
        </p:txBody>
      </p:sp>
    </p:spTree>
    <p:extLst>
      <p:ext uri="{BB962C8B-B14F-4D97-AF65-F5344CB8AC3E}">
        <p14:creationId xmlns:p14="http://schemas.microsoft.com/office/powerpoint/2010/main" val="3142544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71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sz="quarter" idx="5"/>
          </p:nvPr>
        </p:nvSpPr>
        <p:spPr/>
        <p:txBody>
          <a:bodyPr/>
          <a:lstStyle/>
          <a:p>
            <a:fld id="{A1F092B9-DE55-474D-8F55-53AA2B7B4085}" type="slidenum">
              <a:rPr lang="sv-SE" smtClean="0"/>
              <a:t>18</a:t>
            </a:fld>
            <a:endParaRPr lang="sv-SE"/>
          </a:p>
        </p:txBody>
      </p:sp>
    </p:spTree>
    <p:extLst>
      <p:ext uri="{BB962C8B-B14F-4D97-AF65-F5344CB8AC3E}">
        <p14:creationId xmlns:p14="http://schemas.microsoft.com/office/powerpoint/2010/main" val="105057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F092B9-DE55-474D-8F55-53AA2B7B4085}" type="slidenum">
              <a:rPr lang="sv-SE" smtClean="0"/>
              <a:t>19</a:t>
            </a:fld>
            <a:endParaRPr lang="sv-SE"/>
          </a:p>
        </p:txBody>
      </p:sp>
    </p:spTree>
    <p:extLst>
      <p:ext uri="{BB962C8B-B14F-4D97-AF65-F5344CB8AC3E}">
        <p14:creationId xmlns:p14="http://schemas.microsoft.com/office/powerpoint/2010/main" val="3563847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F092B9-DE55-474D-8F55-53AA2B7B4085}" type="slidenum">
              <a:rPr lang="sv-SE" smtClean="0"/>
              <a:t>20</a:t>
            </a:fld>
            <a:endParaRPr lang="sv-SE"/>
          </a:p>
        </p:txBody>
      </p:sp>
    </p:spTree>
    <p:extLst>
      <p:ext uri="{BB962C8B-B14F-4D97-AF65-F5344CB8AC3E}">
        <p14:creationId xmlns:p14="http://schemas.microsoft.com/office/powerpoint/2010/main" val="345142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978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en autoimmun sjukdom och ingen vet varför man drabbas. </a:t>
            </a:r>
          </a:p>
        </p:txBody>
      </p:sp>
      <p:sp>
        <p:nvSpPr>
          <p:cNvPr id="4" name="Platshållare för bildnummer 3"/>
          <p:cNvSpPr>
            <a:spLocks noGrp="1"/>
          </p:cNvSpPr>
          <p:nvPr>
            <p:ph type="sldNum" sz="quarter" idx="5"/>
          </p:nvPr>
        </p:nvSpPr>
        <p:spPr/>
        <p:txBody>
          <a:bodyPr/>
          <a:lstStyle/>
          <a:p>
            <a:fld id="{A1F092B9-DE55-474D-8F55-53AA2B7B4085}" type="slidenum">
              <a:rPr lang="sv-SE" smtClean="0"/>
              <a:t>3</a:t>
            </a:fld>
            <a:endParaRPr lang="sv-SE"/>
          </a:p>
        </p:txBody>
      </p:sp>
    </p:spTree>
    <p:extLst>
      <p:ext uri="{BB962C8B-B14F-4D97-AF65-F5344CB8AC3E}">
        <p14:creationId xmlns:p14="http://schemas.microsoft.com/office/powerpoint/2010/main" val="420525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Psykisk ohälsa och ätstörningar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panose="020B0604020202020204" pitchFamily="34" charset="0"/>
                <a:cs typeface="Arial" panose="020B0604020202020204" pitchFamily="34" charset="0"/>
              </a:rPr>
              <a:t>Komplikationer som utvecklas över tid, oftast orsakat av höga blodsockervärden under flera år. Några exempel: </a:t>
            </a:r>
            <a:r>
              <a:rPr lang="sv-SE" sz="1200" u="sng" dirty="0">
                <a:latin typeface="Arial" panose="020B0604020202020204" pitchFamily="34" charset="0"/>
                <a:cs typeface="Arial" panose="020B0604020202020204" pitchFamily="34" charset="0"/>
              </a:rPr>
              <a:t>Nedsatt syn </a:t>
            </a:r>
            <a:r>
              <a:rPr lang="sv-SE" sz="1200" dirty="0">
                <a:latin typeface="Arial" panose="020B0604020202020204" pitchFamily="34" charset="0"/>
                <a:cs typeface="Arial" panose="020B0604020202020204" pitchFamily="34" charset="0"/>
              </a:rPr>
              <a:t>eller till och med blindhet. </a:t>
            </a:r>
            <a:r>
              <a:rPr lang="sv-SE" sz="1200" u="sng" dirty="0">
                <a:latin typeface="Arial" panose="020B0604020202020204" pitchFamily="34" charset="0"/>
                <a:cs typeface="Arial" panose="020B0604020202020204" pitchFamily="34" charset="0"/>
              </a:rPr>
              <a:t>Nedsatt njurfunktion </a:t>
            </a:r>
            <a:r>
              <a:rPr lang="sv-SE" sz="1200" dirty="0">
                <a:latin typeface="Arial" panose="020B0604020202020204" pitchFamily="34" charset="0"/>
                <a:cs typeface="Arial" panose="020B0604020202020204" pitchFamily="34" charset="0"/>
              </a:rPr>
              <a:t>vilket kan leda till behov av dialys, transplantation eller döden. Nervskador. </a:t>
            </a:r>
            <a:r>
              <a:rPr lang="sv-SE" sz="1200" u="sng" dirty="0">
                <a:latin typeface="Arial" panose="020B0604020202020204" pitchFamily="34" charset="0"/>
                <a:cs typeface="Arial" panose="020B0604020202020204" pitchFamily="34" charset="0"/>
              </a:rPr>
              <a:t>Hjärt- och kärlsjukdomar </a:t>
            </a:r>
            <a:r>
              <a:rPr lang="sv-SE" sz="1200" dirty="0">
                <a:latin typeface="Arial" panose="020B0604020202020204" pitchFamily="34" charset="0"/>
                <a:cs typeface="Arial" panose="020B0604020202020204" pitchFamily="34" charset="0"/>
              </a:rPr>
              <a:t>- den vanligaste dödsorsaken. </a:t>
            </a:r>
            <a:r>
              <a:rPr lang="sv-SE" sz="1200" u="sng" dirty="0">
                <a:latin typeface="Arial" panose="020B0604020202020204" pitchFamily="34" charset="0"/>
                <a:cs typeface="Arial" panose="020B0604020202020204" pitchFamily="34" charset="0"/>
              </a:rPr>
              <a:t>Cancer</a:t>
            </a:r>
            <a:r>
              <a:rPr lang="sv-SE" sz="1200" dirty="0">
                <a:latin typeface="Arial" panose="020B0604020202020204" pitchFamily="34" charset="0"/>
                <a:cs typeface="Arial" panose="020B0604020202020204" pitchFamily="34" charset="0"/>
              </a:rPr>
              <a:t> - flera cancersjukdomar ökar vid typ 1-diabetes.</a:t>
            </a:r>
          </a:p>
          <a:p>
            <a:endParaRPr lang="sv-SE" dirty="0"/>
          </a:p>
        </p:txBody>
      </p:sp>
      <p:sp>
        <p:nvSpPr>
          <p:cNvPr id="4" name="Platshållare för bildnummer 3"/>
          <p:cNvSpPr>
            <a:spLocks noGrp="1"/>
          </p:cNvSpPr>
          <p:nvPr>
            <p:ph type="sldNum" sz="quarter" idx="5"/>
          </p:nvPr>
        </p:nvSpPr>
        <p:spPr/>
        <p:txBody>
          <a:bodyPr/>
          <a:lstStyle/>
          <a:p>
            <a:fld id="{A1F092B9-DE55-474D-8F55-53AA2B7B4085}" type="slidenum">
              <a:rPr lang="sv-SE" smtClean="0"/>
              <a:t>5</a:t>
            </a:fld>
            <a:endParaRPr lang="sv-SE"/>
          </a:p>
        </p:txBody>
      </p:sp>
    </p:spTree>
    <p:extLst>
      <p:ext uri="{BB962C8B-B14F-4D97-AF65-F5344CB8AC3E}">
        <p14:creationId xmlns:p14="http://schemas.microsoft.com/office/powerpoint/2010/main" val="300696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b9ebccd0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b9ebccd0e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161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Åsa S</a:t>
            </a:r>
          </a:p>
        </p:txBody>
      </p:sp>
      <p:sp>
        <p:nvSpPr>
          <p:cNvPr id="4" name="Platshållare för bildnummer 3"/>
          <p:cNvSpPr>
            <a:spLocks noGrp="1"/>
          </p:cNvSpPr>
          <p:nvPr>
            <p:ph type="sldNum" sz="quarter" idx="5"/>
          </p:nvPr>
        </p:nvSpPr>
        <p:spPr/>
        <p:txBody>
          <a:bodyPr/>
          <a:lstStyle/>
          <a:p>
            <a:fld id="{A1F092B9-DE55-474D-8F55-53AA2B7B4085}" type="slidenum">
              <a:rPr lang="sv-SE" smtClean="0"/>
              <a:t>11</a:t>
            </a:fld>
            <a:endParaRPr lang="sv-SE"/>
          </a:p>
        </p:txBody>
      </p:sp>
    </p:spTree>
    <p:extLst>
      <p:ext uri="{BB962C8B-B14F-4D97-AF65-F5344CB8AC3E}">
        <p14:creationId xmlns:p14="http://schemas.microsoft.com/office/powerpoint/2010/main" val="22257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Arial"/>
                <a:cs typeface="Arial"/>
              </a:rPr>
              <a:t> Typ 1-diabetes är en av de tuffaste sjukdomarna som drabbar barn. Forskarna tror att vi kan lösa gåtan till 2040 men då måste vi öka insamlingen dramatiskt. Det är vår primära uppgift.</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Arial"/>
                <a:cs typeface="Arial"/>
              </a:rPr>
              <a:t>Vi startade 1989 i Linköping, Lions är en av grundarna och har varit en viktig del av Barndiabetesfonden  sedan start </a:t>
            </a:r>
            <a:br>
              <a:rPr lang="sv-SE" sz="1200" b="0" dirty="0">
                <a:latin typeface="Arial"/>
                <a:cs typeface="Arial"/>
              </a:rPr>
            </a:br>
            <a:r>
              <a:rPr lang="sv-SE" sz="1200" b="0" dirty="0">
                <a:latin typeface="Arial"/>
                <a:cs typeface="Arial"/>
              </a:rPr>
              <a:t>Ni är en nära samarbetspart till oss och våra lokalföreningar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latin typeface="Arial"/>
              <a:cs typeface="Arial"/>
            </a:endParaRPr>
          </a:p>
          <a:p>
            <a:r>
              <a:rPr lang="sv-SE" b="0" i="0" dirty="0">
                <a:solidFill>
                  <a:srgbClr val="000000"/>
                </a:solidFill>
                <a:effectLst/>
                <a:latin typeface="Calibri" panose="020F0502020204030204" pitchFamily="34" charset="0"/>
              </a:rPr>
              <a:t> </a:t>
            </a:r>
            <a:endParaRPr lang="sv-SE" b="0" dirty="0"/>
          </a:p>
        </p:txBody>
      </p:sp>
    </p:spTree>
    <p:extLst>
      <p:ext uri="{BB962C8B-B14F-4D97-AF65-F5344CB8AC3E}">
        <p14:creationId xmlns:p14="http://schemas.microsoft.com/office/powerpoint/2010/main" val="17262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F092B9-DE55-474D-8F55-53AA2B7B4085}" type="slidenum">
              <a:rPr lang="sv-SE" smtClean="0"/>
              <a:t>13</a:t>
            </a:fld>
            <a:endParaRPr lang="sv-SE"/>
          </a:p>
        </p:txBody>
      </p:sp>
    </p:spTree>
    <p:extLst>
      <p:ext uri="{BB962C8B-B14F-4D97-AF65-F5344CB8AC3E}">
        <p14:creationId xmlns:p14="http://schemas.microsoft.com/office/powerpoint/2010/main" val="25117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Lions 1,5 mkr 2023</a:t>
            </a:r>
          </a:p>
        </p:txBody>
      </p:sp>
      <p:sp>
        <p:nvSpPr>
          <p:cNvPr id="4" name="Platshållare för bildnummer 3"/>
          <p:cNvSpPr>
            <a:spLocks noGrp="1"/>
          </p:cNvSpPr>
          <p:nvPr>
            <p:ph type="sldNum" sz="quarter" idx="5"/>
          </p:nvPr>
        </p:nvSpPr>
        <p:spPr/>
        <p:txBody>
          <a:bodyPr/>
          <a:lstStyle/>
          <a:p>
            <a:fld id="{A1F092B9-DE55-474D-8F55-53AA2B7B4085}" type="slidenum">
              <a:rPr lang="sv-SE" smtClean="0"/>
              <a:t>17</a:t>
            </a:fld>
            <a:endParaRPr lang="sv-SE"/>
          </a:p>
        </p:txBody>
      </p:sp>
    </p:spTree>
    <p:extLst>
      <p:ext uri="{BB962C8B-B14F-4D97-AF65-F5344CB8AC3E}">
        <p14:creationId xmlns:p14="http://schemas.microsoft.com/office/powerpoint/2010/main" val="740063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14A7CF-D393-E315-CC38-E83BC37449B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E5E07CB-EC49-0EEF-BBDE-56863F0E1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C8C9981-1EC9-2398-C683-D060C51CB20C}"/>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79CC6AA4-1E8F-8144-4505-60C8CACFE7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8CFE80-3CF8-5DF3-DE03-4D7B1FBC2B33}"/>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573477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1D1B2B-2880-850E-2994-247DD6F61D2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E3051D4-BB8C-324D-3340-8290CC9581C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74DB13-07D7-C112-0886-88595A49F198}"/>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50D97183-B4DE-60C7-0CDA-6874F51498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BE41BA-C2A7-268D-4B89-3C87B23CED65}"/>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19147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EF9BE8B-69D5-F625-3D6E-8439A87F1E4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6C6C4F4-CF41-D96E-00C3-89BD8551B20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A7A6BE-BFC2-FFD5-1FBA-EEEF4A280A8B}"/>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E1959BB5-F175-9EE9-C461-93A135F164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45CF25A-5EFE-B6C4-688B-AAFD4D585186}"/>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934379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sv-SE"/>
              <a:t>Klicka här för att ändra mall för rubrikformat</a:t>
            </a:r>
            <a:endParaRPr/>
          </a:p>
        </p:txBody>
      </p:sp>
      <p:sp>
        <p:nvSpPr>
          <p:cNvPr id="43" name="Google Shape;43;p10"/>
          <p:cNvSpPr txBox="1">
            <a:spLocks noGrp="1"/>
          </p:cNvSpPr>
          <p:nvPr>
            <p:ph type="sldNum" idx="12"/>
          </p:nvPr>
        </p:nvSpPr>
        <p:spPr>
          <a:xfrm>
            <a:off x="5730211" y="627148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sv" smtClean="0"/>
              <a:pPr algn="ctr"/>
              <a:t>‹#›</a:t>
            </a:fld>
            <a:endParaRPr lang="sv"/>
          </a:p>
        </p:txBody>
      </p:sp>
    </p:spTree>
    <p:extLst>
      <p:ext uri="{BB962C8B-B14F-4D97-AF65-F5344CB8AC3E}">
        <p14:creationId xmlns:p14="http://schemas.microsoft.com/office/powerpoint/2010/main" val="3767824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ight Vertical Image">
  <p:cSld name="Right Vertical Image">
    <p:spTree>
      <p:nvGrpSpPr>
        <p:cNvPr id="1" name="Shape 172"/>
        <p:cNvGrpSpPr/>
        <p:nvPr/>
      </p:nvGrpSpPr>
      <p:grpSpPr>
        <a:xfrm>
          <a:off x="0" y="0"/>
          <a:ext cx="0" cy="0"/>
          <a:chOff x="0" y="0"/>
          <a:chExt cx="0" cy="0"/>
        </a:xfrm>
      </p:grpSpPr>
      <p:sp>
        <p:nvSpPr>
          <p:cNvPr id="173" name="Google Shape;173;p45"/>
          <p:cNvSpPr>
            <a:spLocks noGrp="1"/>
          </p:cNvSpPr>
          <p:nvPr>
            <p:ph type="pic" idx="2"/>
          </p:nvPr>
        </p:nvSpPr>
        <p:spPr>
          <a:xfrm>
            <a:off x="6456040" y="0"/>
            <a:ext cx="5736000" cy="6858000"/>
          </a:xfrm>
          <a:prstGeom prst="rect">
            <a:avLst/>
          </a:prstGeom>
          <a:noFill/>
          <a:ln>
            <a:noFill/>
          </a:ln>
        </p:spPr>
        <p:txBody>
          <a:bodyPr spcFirstLastPara="1" wrap="square" lIns="34275" tIns="34275" rIns="34275" bIns="34275" anchor="t" anchorCtr="0"/>
          <a:lstStyle>
            <a:lvl1pPr marR="0" lvl="0" algn="l" rtl="0">
              <a:lnSpc>
                <a:spcPct val="115000"/>
              </a:lnSpc>
              <a:spcBef>
                <a:spcPts val="800"/>
              </a:spcBef>
              <a:spcAft>
                <a:spcPts val="0"/>
              </a:spcAft>
              <a:buClr>
                <a:schemeClr val="dk1"/>
              </a:buClr>
              <a:buSzPts val="3200"/>
              <a:buFont typeface="Arial"/>
              <a:buChar char="•"/>
              <a:defRPr sz="4267" b="0" i="0" u="none" strike="noStrike" cap="none">
                <a:solidFill>
                  <a:schemeClr val="dk1"/>
                </a:solidFill>
                <a:latin typeface="Arial"/>
                <a:ea typeface="Arial"/>
                <a:cs typeface="Arial"/>
                <a:sym typeface="Arial"/>
              </a:defRPr>
            </a:lvl1pPr>
            <a:lvl2pPr marR="0" lvl="1" algn="l" rtl="0">
              <a:lnSpc>
                <a:spcPct val="115000"/>
              </a:lnSpc>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lnSpc>
                <a:spcPct val="115000"/>
              </a:lnSpc>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lnSpc>
                <a:spcPct val="115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lnSpc>
                <a:spcPct val="115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lnSpc>
                <a:spcPct val="115000"/>
              </a:lnSpc>
              <a:spcBef>
                <a:spcPts val="533"/>
              </a:spcBef>
              <a:spcAft>
                <a:spcPts val="0"/>
              </a:spcAft>
              <a:buClr>
                <a:schemeClr val="dk1"/>
              </a:buClr>
              <a:buSzPts val="2000"/>
              <a:buFont typeface="Arial"/>
              <a:buChar char="•"/>
              <a:defRPr sz="2667" b="0" i="0" u="none" strike="noStrike" cap="none">
                <a:solidFill>
                  <a:schemeClr val="dk1"/>
                </a:solidFill>
                <a:latin typeface="Century Gothic"/>
                <a:ea typeface="Century Gothic"/>
                <a:cs typeface="Century Gothic"/>
                <a:sym typeface="Century Gothic"/>
              </a:defRPr>
            </a:lvl6pPr>
            <a:lvl7pPr marR="0" lvl="6" algn="l" rtl="0">
              <a:lnSpc>
                <a:spcPct val="115000"/>
              </a:lnSpc>
              <a:spcBef>
                <a:spcPts val="533"/>
              </a:spcBef>
              <a:spcAft>
                <a:spcPts val="0"/>
              </a:spcAft>
              <a:buClr>
                <a:schemeClr val="dk1"/>
              </a:buClr>
              <a:buSzPts val="2000"/>
              <a:buFont typeface="Arial"/>
              <a:buChar char="•"/>
              <a:defRPr sz="2667" b="0" i="0" u="none" strike="noStrike" cap="none">
                <a:solidFill>
                  <a:schemeClr val="dk1"/>
                </a:solidFill>
                <a:latin typeface="Century Gothic"/>
                <a:ea typeface="Century Gothic"/>
                <a:cs typeface="Century Gothic"/>
                <a:sym typeface="Century Gothic"/>
              </a:defRPr>
            </a:lvl7pPr>
            <a:lvl8pPr marR="0" lvl="7" algn="l" rtl="0">
              <a:lnSpc>
                <a:spcPct val="115000"/>
              </a:lnSpc>
              <a:spcBef>
                <a:spcPts val="533"/>
              </a:spcBef>
              <a:spcAft>
                <a:spcPts val="0"/>
              </a:spcAft>
              <a:buClr>
                <a:schemeClr val="dk1"/>
              </a:buClr>
              <a:buSzPts val="2000"/>
              <a:buFont typeface="Arial"/>
              <a:buChar char="•"/>
              <a:defRPr sz="2667" b="0" i="0" u="none" strike="noStrike" cap="none">
                <a:solidFill>
                  <a:schemeClr val="dk1"/>
                </a:solidFill>
                <a:latin typeface="Century Gothic"/>
                <a:ea typeface="Century Gothic"/>
                <a:cs typeface="Century Gothic"/>
                <a:sym typeface="Century Gothic"/>
              </a:defRPr>
            </a:lvl8pPr>
            <a:lvl9pPr marR="0" lvl="8" algn="l" rtl="0">
              <a:lnSpc>
                <a:spcPct val="115000"/>
              </a:lnSpc>
              <a:spcBef>
                <a:spcPts val="533"/>
              </a:spcBef>
              <a:spcAft>
                <a:spcPts val="0"/>
              </a:spcAft>
              <a:buClr>
                <a:schemeClr val="dk1"/>
              </a:buClr>
              <a:buSzPts val="2000"/>
              <a:buFont typeface="Arial"/>
              <a:buChar char="•"/>
              <a:defRPr sz="2667" b="0" i="0" u="none" strike="noStrike" cap="none">
                <a:solidFill>
                  <a:schemeClr val="dk1"/>
                </a:solidFill>
                <a:latin typeface="Century Gothic"/>
                <a:ea typeface="Century Gothic"/>
                <a:cs typeface="Century Gothic"/>
                <a:sym typeface="Century Gothic"/>
              </a:defRPr>
            </a:lvl9pPr>
          </a:lstStyle>
          <a:p>
            <a:endParaRPr/>
          </a:p>
        </p:txBody>
      </p:sp>
      <p:sp>
        <p:nvSpPr>
          <p:cNvPr id="174" name="Google Shape;174;p45" descr="CustomersOnly_Kund_Logo.jpg"/>
          <p:cNvSpPr/>
          <p:nvPr/>
        </p:nvSpPr>
        <p:spPr>
          <a:xfrm>
            <a:off x="10232917" y="6381095"/>
            <a:ext cx="1728000" cy="317200"/>
          </a:xfrm>
          <a:prstGeom prst="rect">
            <a:avLst/>
          </a:prstGeom>
          <a:solidFill>
            <a:srgbClr val="FFFFFF"/>
          </a:solidFill>
          <a:ln>
            <a:noFill/>
          </a:ln>
        </p:spPr>
      </p:sp>
    </p:spTree>
    <p:extLst>
      <p:ext uri="{BB962C8B-B14F-4D97-AF65-F5344CB8AC3E}">
        <p14:creationId xmlns:p14="http://schemas.microsoft.com/office/powerpoint/2010/main" val="798369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1485"/>
            <a:ext cx="10363200" cy="1468967"/>
          </a:xfrm>
        </p:spPr>
        <p:txBody>
          <a:bodyPr/>
          <a:lstStyle>
            <a:lvl1pPr algn="ctr">
              <a:defRPr/>
            </a:lvl1p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normAutofit/>
          </a:bodyPr>
          <a:lstStyle>
            <a:lvl1pPr marL="0" indent="0" algn="ctr">
              <a:buNone/>
              <a:defRPr sz="24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DE98D29C-ADD1-E042-BB19-12594071AB64}" type="datetimeFigureOut">
              <a:rPr lang="sv-SE" smtClean="0"/>
              <a:t>2024-08-29</a:t>
            </a:fld>
            <a:endParaRPr lang="sv-SE"/>
          </a:p>
        </p:txBody>
      </p:sp>
      <p:sp>
        <p:nvSpPr>
          <p:cNvPr id="5" name="Platshållare för sidfot 4"/>
          <p:cNvSpPr>
            <a:spLocks noGrp="1"/>
          </p:cNvSpPr>
          <p:nvPr>
            <p:ph type="ftr" sz="quarter" idx="11"/>
          </p:nvPr>
        </p:nvSpPr>
        <p:spPr>
          <a:xfrm>
            <a:off x="4165600" y="6356351"/>
            <a:ext cx="3860800" cy="366183"/>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1865910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lvl1pPr>
              <a:defRPr>
                <a:latin typeface="FuturaEF-Book"/>
                <a:cs typeface="FuturaEF-Book"/>
              </a:defRPr>
            </a:lvl1pPr>
            <a:lvl2pPr>
              <a:defRPr>
                <a:latin typeface="FuturaEF-Book"/>
                <a:cs typeface="FuturaEF-Book"/>
              </a:defRPr>
            </a:lvl2pPr>
            <a:lvl3pPr>
              <a:defRPr>
                <a:latin typeface="FuturaEF-Book"/>
                <a:cs typeface="FuturaEF-Book"/>
              </a:defRPr>
            </a:lvl3pPr>
            <a:lvl4pPr>
              <a:defRPr>
                <a:latin typeface="FuturaEF-Book"/>
                <a:cs typeface="FuturaEF-Book"/>
              </a:defRPr>
            </a:lvl4pPr>
            <a:lvl5pPr>
              <a:defRPr>
                <a:latin typeface="FuturaEF-Book"/>
                <a:cs typeface="FuturaEF-Book"/>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E98D29C-ADD1-E042-BB19-12594071AB64}" type="datetimeFigureOut">
              <a:rPr lang="sv-SE" smtClean="0"/>
              <a:t>2024-08-29</a:t>
            </a:fld>
            <a:endParaRPr lang="sv-SE"/>
          </a:p>
        </p:txBody>
      </p:sp>
      <p:sp>
        <p:nvSpPr>
          <p:cNvPr id="5" name="Platshållare för sidfot 4"/>
          <p:cNvSpPr>
            <a:spLocks noGrp="1"/>
          </p:cNvSpPr>
          <p:nvPr>
            <p:ph type="ftr" sz="quarter" idx="11"/>
          </p:nvPr>
        </p:nvSpPr>
        <p:spPr>
          <a:xfrm>
            <a:off x="4165600" y="6356351"/>
            <a:ext cx="3860800" cy="366183"/>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10299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0"/>
            <a:ext cx="10363200" cy="1363133"/>
          </a:xfrm>
        </p:spPr>
        <p:txBody>
          <a:bodyPr anchor="t"/>
          <a:lstStyle>
            <a:lvl1pPr algn="l">
              <a:defRPr sz="5333" b="1" cap="none"/>
            </a:lvl1pPr>
          </a:lstStyle>
          <a:p>
            <a:r>
              <a:rPr lang="sv-SE"/>
              <a:t>Klicka här för att ändra format</a:t>
            </a:r>
          </a:p>
        </p:txBody>
      </p:sp>
      <p:sp>
        <p:nvSpPr>
          <p:cNvPr id="3" name="Platshållare för text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DE98D29C-ADD1-E042-BB19-12594071AB64}" type="datetimeFigureOut">
              <a:rPr lang="sv-SE" smtClean="0"/>
              <a:t>2024-08-29</a:t>
            </a:fld>
            <a:endParaRPr lang="sv-SE"/>
          </a:p>
        </p:txBody>
      </p:sp>
      <p:sp>
        <p:nvSpPr>
          <p:cNvPr id="5" name="Platshållare för sidfot 4"/>
          <p:cNvSpPr>
            <a:spLocks noGrp="1"/>
          </p:cNvSpPr>
          <p:nvPr>
            <p:ph type="ftr" sz="quarter" idx="11"/>
          </p:nvPr>
        </p:nvSpPr>
        <p:spPr>
          <a:xfrm>
            <a:off x="4165600" y="6356351"/>
            <a:ext cx="3860800" cy="366183"/>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3068226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433"/>
          </a:xfrm>
        </p:spPr>
        <p:txBody>
          <a:bodyPr/>
          <a:lstStyle>
            <a:lvl1pPr>
              <a:defRPr sz="2400">
                <a:latin typeface="FuturaEF-Book"/>
                <a:cs typeface="FuturaEF-Book"/>
              </a:defRPr>
            </a:lvl1pPr>
            <a:lvl2pPr>
              <a:defRPr sz="2133">
                <a:latin typeface="FuturaEF-Book"/>
                <a:cs typeface="FuturaEF-Book"/>
              </a:defRPr>
            </a:lvl2pPr>
            <a:lvl3pPr>
              <a:defRPr sz="1867">
                <a:latin typeface="FuturaEF-Book"/>
                <a:cs typeface="FuturaEF-Book"/>
              </a:defRPr>
            </a:lvl3pPr>
            <a:lvl4pPr>
              <a:defRPr sz="1867">
                <a:latin typeface="FuturaEF-Book"/>
                <a:cs typeface="FuturaEF-Book"/>
              </a:defRPr>
            </a:lvl4pPr>
            <a:lvl5pPr>
              <a:defRPr sz="1867">
                <a:latin typeface="FuturaEF-Book"/>
                <a:cs typeface="FuturaEF-Book"/>
              </a:defRPr>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433"/>
          </a:xfrm>
        </p:spPr>
        <p:txBody>
          <a:bodyPr/>
          <a:lstStyle>
            <a:lvl1pPr>
              <a:defRPr sz="2400">
                <a:latin typeface="FuturaEF-Book"/>
                <a:cs typeface="FuturaEF-Book"/>
              </a:defRPr>
            </a:lvl1pPr>
            <a:lvl2pPr>
              <a:defRPr sz="2133">
                <a:latin typeface="FuturaEF-Book"/>
                <a:cs typeface="FuturaEF-Book"/>
              </a:defRPr>
            </a:lvl2pPr>
            <a:lvl3pPr>
              <a:defRPr sz="2133">
                <a:latin typeface="FuturaEF-Book"/>
                <a:cs typeface="FuturaEF-Book"/>
              </a:defRPr>
            </a:lvl3pPr>
            <a:lvl4pPr>
              <a:defRPr sz="2133">
                <a:latin typeface="FuturaEF-Book"/>
                <a:cs typeface="FuturaEF-Book"/>
              </a:defRPr>
            </a:lvl4pPr>
            <a:lvl5pPr>
              <a:defRPr sz="2133">
                <a:latin typeface="FuturaEF-Book"/>
                <a:cs typeface="FuturaEF-Book"/>
              </a:defRPr>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E98D29C-ADD1-E042-BB19-12594071AB64}" type="datetimeFigureOut">
              <a:rPr lang="sv-SE" smtClean="0"/>
              <a:t>2024-08-29</a:t>
            </a:fld>
            <a:endParaRPr lang="sv-SE"/>
          </a:p>
        </p:txBody>
      </p:sp>
      <p:sp>
        <p:nvSpPr>
          <p:cNvPr id="6" name="Platshållare för sidfot 5"/>
          <p:cNvSpPr>
            <a:spLocks noGrp="1"/>
          </p:cNvSpPr>
          <p:nvPr>
            <p:ph type="ftr" sz="quarter" idx="11"/>
          </p:nvPr>
        </p:nvSpPr>
        <p:spPr>
          <a:xfrm>
            <a:off x="4165600" y="6356351"/>
            <a:ext cx="3860800" cy="366183"/>
          </a:xfrm>
          <a:prstGeom prst="rect">
            <a:avLst/>
          </a:prstGeom>
        </p:spPr>
        <p:txBody>
          <a:bodyPr/>
          <a:lstStyle/>
          <a:p>
            <a:endParaRPr lang="sv-SE"/>
          </a:p>
        </p:txBody>
      </p:sp>
      <p:sp>
        <p:nvSpPr>
          <p:cNvPr id="7" name="Platshållare för bildnummer 6"/>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1091307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4584"/>
            <a:ext cx="5386917" cy="641349"/>
          </a:xfrm>
        </p:spPr>
        <p:txBody>
          <a:bodyPr anchor="b">
            <a:noAutofit/>
          </a:bodyPr>
          <a:lstStyle>
            <a:lvl1pPr marL="0" indent="0">
              <a:buNone/>
              <a:defRPr sz="2400" b="1">
                <a:solidFill>
                  <a:srgbClr val="4D85C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5934"/>
            <a:ext cx="5386917" cy="3949700"/>
          </a:xfrm>
        </p:spPr>
        <p:txBody>
          <a:bodyPr/>
          <a:lstStyle>
            <a:lvl1pPr>
              <a:defRPr sz="2400">
                <a:latin typeface="FuturaEF-Book"/>
                <a:cs typeface="FuturaEF-Book"/>
              </a:defRPr>
            </a:lvl1pPr>
            <a:lvl2pPr>
              <a:defRPr sz="2133">
                <a:latin typeface="FuturaEF-Book"/>
                <a:cs typeface="FuturaEF-Book"/>
              </a:defRPr>
            </a:lvl2pPr>
            <a:lvl3pPr>
              <a:defRPr sz="1867">
                <a:latin typeface="FuturaEF-Book"/>
                <a:cs typeface="FuturaEF-Book"/>
              </a:defRPr>
            </a:lvl3pPr>
            <a:lvl4pPr>
              <a:defRPr sz="1867">
                <a:latin typeface="FuturaEF-Book"/>
                <a:cs typeface="FuturaEF-Book"/>
              </a:defRPr>
            </a:lvl4pPr>
            <a:lvl5pPr>
              <a:defRPr sz="1867">
                <a:latin typeface="FuturaEF-Book"/>
                <a:cs typeface="FuturaEF-Book"/>
              </a:defRPr>
            </a:lvl5pPr>
            <a:lvl6pPr>
              <a:defRPr sz="2133"/>
            </a:lvl6pPr>
            <a:lvl7pPr>
              <a:defRPr sz="2133"/>
            </a:lvl7pPr>
            <a:lvl8pPr>
              <a:defRPr sz="2133"/>
            </a:lvl8pPr>
            <a:lvl9pPr>
              <a:defRPr sz="2133"/>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4584"/>
            <a:ext cx="5389033" cy="641349"/>
          </a:xfrm>
        </p:spPr>
        <p:txBody>
          <a:bodyPr anchor="b">
            <a:noAutofit/>
          </a:bodyPr>
          <a:lstStyle>
            <a:lvl1pPr marL="0" indent="0">
              <a:buNone/>
              <a:defRPr sz="2400" b="1">
                <a:solidFill>
                  <a:srgbClr val="4D85C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5934"/>
            <a:ext cx="5389033" cy="3949700"/>
          </a:xfrm>
        </p:spPr>
        <p:txBody>
          <a:bodyPr/>
          <a:lstStyle>
            <a:lvl1pPr>
              <a:defRPr sz="2400">
                <a:latin typeface="FuturaEF-Book"/>
                <a:cs typeface="FuturaEF-Book"/>
              </a:defRPr>
            </a:lvl1pPr>
            <a:lvl2pPr>
              <a:defRPr sz="2133">
                <a:latin typeface="FuturaEF-Book"/>
                <a:cs typeface="FuturaEF-Book"/>
              </a:defRPr>
            </a:lvl2pPr>
            <a:lvl3pPr>
              <a:defRPr sz="1867">
                <a:latin typeface="FuturaEF-Book"/>
                <a:cs typeface="FuturaEF-Book"/>
              </a:defRPr>
            </a:lvl3pPr>
            <a:lvl4pPr>
              <a:defRPr sz="1867">
                <a:latin typeface="FuturaEF-Book"/>
                <a:cs typeface="FuturaEF-Book"/>
              </a:defRPr>
            </a:lvl4pPr>
            <a:lvl5pPr>
              <a:defRPr sz="1867">
                <a:latin typeface="FuturaEF-Book"/>
                <a:cs typeface="FuturaEF-Book"/>
              </a:defRPr>
            </a:lvl5pPr>
            <a:lvl6pPr>
              <a:defRPr sz="2133"/>
            </a:lvl6pPr>
            <a:lvl7pPr>
              <a:defRPr sz="2133"/>
            </a:lvl7pPr>
            <a:lvl8pPr>
              <a:defRPr sz="2133"/>
            </a:lvl8pPr>
            <a:lvl9pPr>
              <a:defRPr sz="2133"/>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E98D29C-ADD1-E042-BB19-12594071AB64}" type="datetimeFigureOut">
              <a:rPr lang="sv-SE" smtClean="0"/>
              <a:t>2024-08-29</a:t>
            </a:fld>
            <a:endParaRPr lang="sv-SE"/>
          </a:p>
        </p:txBody>
      </p:sp>
      <p:sp>
        <p:nvSpPr>
          <p:cNvPr id="8" name="Platshållare för sidfot 7"/>
          <p:cNvSpPr>
            <a:spLocks noGrp="1"/>
          </p:cNvSpPr>
          <p:nvPr>
            <p:ph type="ftr" sz="quarter" idx="11"/>
          </p:nvPr>
        </p:nvSpPr>
        <p:spPr>
          <a:xfrm>
            <a:off x="4165600" y="6356351"/>
            <a:ext cx="3860800" cy="366183"/>
          </a:xfrm>
          <a:prstGeom prst="rect">
            <a:avLst/>
          </a:prstGeom>
        </p:spPr>
        <p:txBody>
          <a:bodyPr/>
          <a:lstStyle/>
          <a:p>
            <a:endParaRPr lang="sv-SE"/>
          </a:p>
        </p:txBody>
      </p:sp>
      <p:sp>
        <p:nvSpPr>
          <p:cNvPr id="9" name="Platshållare för bildnummer 8"/>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801541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E98D29C-ADD1-E042-BB19-12594071AB64}" type="datetimeFigureOut">
              <a:rPr lang="sv-SE" smtClean="0"/>
              <a:t>2024-08-29</a:t>
            </a:fld>
            <a:endParaRPr lang="sv-SE"/>
          </a:p>
        </p:txBody>
      </p:sp>
      <p:sp>
        <p:nvSpPr>
          <p:cNvPr id="4" name="Platshållare för sidfot 3"/>
          <p:cNvSpPr>
            <a:spLocks noGrp="1"/>
          </p:cNvSpPr>
          <p:nvPr>
            <p:ph type="ftr" sz="quarter" idx="11"/>
          </p:nvPr>
        </p:nvSpPr>
        <p:spPr>
          <a:xfrm>
            <a:off x="4165600" y="6356351"/>
            <a:ext cx="3860800" cy="366183"/>
          </a:xfrm>
          <a:prstGeom prst="rect">
            <a:avLst/>
          </a:prstGeom>
        </p:spPr>
        <p:txBody>
          <a:bodyPr/>
          <a:lstStyle/>
          <a:p>
            <a:endParaRPr lang="sv-SE"/>
          </a:p>
        </p:txBody>
      </p:sp>
      <p:sp>
        <p:nvSpPr>
          <p:cNvPr id="5" name="Platshållare för bildnummer 4"/>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11295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26A6C-DEF0-714D-7BCC-2683E450785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E609526-2D9D-44D2-58E9-A50228B56C1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270CED-6AE7-47A1-ABEB-A8E154FA0BCC}"/>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A8FBCF8F-E44F-4C8C-CAC1-F0D0CD780DE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BBB36C9-AC55-6452-0297-476C9A893F0A}"/>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261700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E98D29C-ADD1-E042-BB19-12594071AB64}" type="datetimeFigureOut">
              <a:rPr lang="sv-SE" smtClean="0"/>
              <a:t>2024-08-29</a:t>
            </a:fld>
            <a:endParaRPr lang="sv-SE"/>
          </a:p>
        </p:txBody>
      </p:sp>
      <p:sp>
        <p:nvSpPr>
          <p:cNvPr id="3" name="Platshållare för sidfot 2"/>
          <p:cNvSpPr>
            <a:spLocks noGrp="1"/>
          </p:cNvSpPr>
          <p:nvPr>
            <p:ph type="ftr" sz="quarter" idx="11"/>
          </p:nvPr>
        </p:nvSpPr>
        <p:spPr>
          <a:xfrm>
            <a:off x="4165600" y="6356351"/>
            <a:ext cx="3860800" cy="366183"/>
          </a:xfrm>
          <a:prstGeom prst="rect">
            <a:avLst/>
          </a:prstGeom>
        </p:spPr>
        <p:txBody>
          <a:bodyPr/>
          <a:lstStyle/>
          <a:p>
            <a:endParaRPr lang="sv-SE"/>
          </a:p>
        </p:txBody>
      </p:sp>
      <p:sp>
        <p:nvSpPr>
          <p:cNvPr id="4" name="Platshållare för bildnummer 3"/>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2576664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2"/>
            <a:ext cx="4011084" cy="1162049"/>
          </a:xfrm>
        </p:spPr>
        <p:txBody>
          <a:bodyPr anchor="b"/>
          <a:lstStyle>
            <a:lvl1pPr algn="l">
              <a:defRPr sz="2667" b="1"/>
            </a:lvl1pPr>
          </a:lstStyle>
          <a:p>
            <a:r>
              <a:rPr lang="sv-SE"/>
              <a:t>Klicka här för att ändra format</a:t>
            </a:r>
          </a:p>
        </p:txBody>
      </p:sp>
      <p:sp>
        <p:nvSpPr>
          <p:cNvPr id="3" name="Platshållare för innehåll 2"/>
          <p:cNvSpPr>
            <a:spLocks noGrp="1"/>
          </p:cNvSpPr>
          <p:nvPr>
            <p:ph idx="1"/>
          </p:nvPr>
        </p:nvSpPr>
        <p:spPr>
          <a:xfrm>
            <a:off x="4766733" y="273051"/>
            <a:ext cx="6815667" cy="5852583"/>
          </a:xfrm>
        </p:spPr>
        <p:txBody>
          <a:bodyPr/>
          <a:lstStyle>
            <a:lvl1pPr>
              <a:defRPr sz="3200">
                <a:latin typeface="FuturaEF-Book"/>
                <a:cs typeface="FuturaEF-Book"/>
              </a:defRPr>
            </a:lvl1pPr>
            <a:lvl2pPr>
              <a:defRPr sz="2667">
                <a:latin typeface="FuturaEF-Book"/>
                <a:cs typeface="FuturaEF-Book"/>
              </a:defRPr>
            </a:lvl2pPr>
            <a:lvl3pPr>
              <a:defRPr sz="2400">
                <a:latin typeface="FuturaEF-Book"/>
                <a:cs typeface="FuturaEF-Book"/>
              </a:defRPr>
            </a:lvl3pPr>
            <a:lvl4pPr>
              <a:defRPr sz="2133">
                <a:latin typeface="FuturaEF-Book"/>
                <a:cs typeface="FuturaEF-Book"/>
              </a:defRPr>
            </a:lvl4pPr>
            <a:lvl5pPr>
              <a:defRPr sz="1867">
                <a:latin typeface="FuturaEF-Book"/>
                <a:cs typeface="FuturaEF-Book"/>
              </a:defRPr>
            </a:lvl5pPr>
            <a:lvl6pPr>
              <a:defRPr sz="2667"/>
            </a:lvl6pPr>
            <a:lvl7pPr>
              <a:defRPr sz="2667"/>
            </a:lvl7pPr>
            <a:lvl8pPr>
              <a:defRPr sz="2667"/>
            </a:lvl8pPr>
            <a:lvl9pPr>
              <a:defRPr sz="266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0"/>
            <a:ext cx="4011084" cy="4690533"/>
          </a:xfrm>
        </p:spPr>
        <p:txBody>
          <a:bodyPr/>
          <a:lstStyle>
            <a:lvl1pPr marL="0" indent="0">
              <a:buNone/>
              <a:defRPr sz="1867">
                <a:latin typeface="FuturaEF-Book"/>
                <a:cs typeface="FuturaEF-Book"/>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E98D29C-ADD1-E042-BB19-12594071AB64}" type="datetimeFigureOut">
              <a:rPr lang="sv-SE" smtClean="0"/>
              <a:t>2024-08-29</a:t>
            </a:fld>
            <a:endParaRPr lang="sv-SE"/>
          </a:p>
        </p:txBody>
      </p:sp>
      <p:sp>
        <p:nvSpPr>
          <p:cNvPr id="6" name="Platshållare för sidfot 5"/>
          <p:cNvSpPr>
            <a:spLocks noGrp="1"/>
          </p:cNvSpPr>
          <p:nvPr>
            <p:ph type="ftr" sz="quarter" idx="11"/>
          </p:nvPr>
        </p:nvSpPr>
        <p:spPr>
          <a:xfrm>
            <a:off x="4165600" y="6356351"/>
            <a:ext cx="3860800" cy="366183"/>
          </a:xfrm>
          <a:prstGeom prst="rect">
            <a:avLst/>
          </a:prstGeom>
        </p:spPr>
        <p:txBody>
          <a:bodyPr/>
          <a:lstStyle/>
          <a:p>
            <a:endParaRPr lang="sv-SE"/>
          </a:p>
        </p:txBody>
      </p:sp>
      <p:sp>
        <p:nvSpPr>
          <p:cNvPr id="7" name="Platshållare för bildnummer 6"/>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4251077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7267"/>
          </a:xfrm>
        </p:spPr>
        <p:txBody>
          <a:bodyPr anchor="b"/>
          <a:lstStyle>
            <a:lvl1pPr algn="l">
              <a:defRPr sz="2667" b="1"/>
            </a:lvl1pPr>
          </a:lstStyle>
          <a:p>
            <a:r>
              <a:rPr lang="sv-SE"/>
              <a:t>Klicka här för att ändra format</a:t>
            </a:r>
          </a:p>
        </p:txBody>
      </p:sp>
      <p:sp>
        <p:nvSpPr>
          <p:cNvPr id="3" name="Platshållare för bild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a:p>
        </p:txBody>
      </p:sp>
      <p:sp>
        <p:nvSpPr>
          <p:cNvPr id="4" name="Platshållare för text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E98D29C-ADD1-E042-BB19-12594071AB64}" type="datetimeFigureOut">
              <a:rPr lang="sv-SE" smtClean="0"/>
              <a:t>2024-08-29</a:t>
            </a:fld>
            <a:endParaRPr lang="sv-SE"/>
          </a:p>
        </p:txBody>
      </p:sp>
      <p:sp>
        <p:nvSpPr>
          <p:cNvPr id="6" name="Platshållare för sidfot 5"/>
          <p:cNvSpPr>
            <a:spLocks noGrp="1"/>
          </p:cNvSpPr>
          <p:nvPr>
            <p:ph type="ftr" sz="quarter" idx="11"/>
          </p:nvPr>
        </p:nvSpPr>
        <p:spPr>
          <a:xfrm>
            <a:off x="4165600" y="6356351"/>
            <a:ext cx="3860800" cy="366183"/>
          </a:xfrm>
          <a:prstGeom prst="rect">
            <a:avLst/>
          </a:prstGeom>
        </p:spPr>
        <p:txBody>
          <a:bodyPr/>
          <a:lstStyle/>
          <a:p>
            <a:endParaRPr lang="sv-SE"/>
          </a:p>
        </p:txBody>
      </p:sp>
      <p:sp>
        <p:nvSpPr>
          <p:cNvPr id="7" name="Platshållare för bildnummer 6"/>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2475845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E98D29C-ADD1-E042-BB19-12594071AB64}" type="datetimeFigureOut">
              <a:rPr lang="sv-SE" smtClean="0"/>
              <a:t>2024-08-29</a:t>
            </a:fld>
            <a:endParaRPr lang="sv-SE"/>
          </a:p>
        </p:txBody>
      </p:sp>
      <p:sp>
        <p:nvSpPr>
          <p:cNvPr id="5" name="Platshållare för sidfot 4"/>
          <p:cNvSpPr>
            <a:spLocks noGrp="1"/>
          </p:cNvSpPr>
          <p:nvPr>
            <p:ph type="ftr" sz="quarter" idx="11"/>
          </p:nvPr>
        </p:nvSpPr>
        <p:spPr>
          <a:xfrm>
            <a:off x="4165600" y="6356351"/>
            <a:ext cx="3860800" cy="366183"/>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3861768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167"/>
            <a:ext cx="2743200" cy="5850467"/>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167"/>
            <a:ext cx="8026400" cy="585046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E98D29C-ADD1-E042-BB19-12594071AB64}" type="datetimeFigureOut">
              <a:rPr lang="sv-SE" smtClean="0"/>
              <a:t>2024-08-29</a:t>
            </a:fld>
            <a:endParaRPr lang="sv-SE"/>
          </a:p>
        </p:txBody>
      </p:sp>
      <p:sp>
        <p:nvSpPr>
          <p:cNvPr id="5" name="Platshållare för sidfot 4"/>
          <p:cNvSpPr>
            <a:spLocks noGrp="1"/>
          </p:cNvSpPr>
          <p:nvPr>
            <p:ph type="ftr" sz="quarter" idx="11"/>
          </p:nvPr>
        </p:nvSpPr>
        <p:spPr>
          <a:xfrm>
            <a:off x="4165600" y="6356351"/>
            <a:ext cx="3860800" cy="366183"/>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40C37E18-182F-DB4E-ACCA-AAFEA6807DB0}" type="slidenum">
              <a:rPr lang="sv-SE" smtClean="0"/>
              <a:t>‹#›</a:t>
            </a:fld>
            <a:endParaRPr lang="sv-SE"/>
          </a:p>
        </p:txBody>
      </p:sp>
    </p:spTree>
    <p:extLst>
      <p:ext uri="{BB962C8B-B14F-4D97-AF65-F5344CB8AC3E}">
        <p14:creationId xmlns:p14="http://schemas.microsoft.com/office/powerpoint/2010/main" val="3364730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6" name="Google Shape;26;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7" name="Google Shape;27;p6"/>
          <p:cNvSpPr txBox="1">
            <a:spLocks noGrp="1"/>
          </p:cNvSpPr>
          <p:nvPr>
            <p:ph type="sldNum" idx="12"/>
          </p:nvPr>
        </p:nvSpPr>
        <p:spPr>
          <a:xfrm>
            <a:off x="5730211" y="627148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sv" smtClean="0"/>
              <a:pPr algn="ctr"/>
              <a:t>‹#›</a:t>
            </a:fld>
            <a:endParaRPr lang="sv"/>
          </a:p>
        </p:txBody>
      </p:sp>
    </p:spTree>
    <p:extLst>
      <p:ext uri="{BB962C8B-B14F-4D97-AF65-F5344CB8AC3E}">
        <p14:creationId xmlns:p14="http://schemas.microsoft.com/office/powerpoint/2010/main" val="211242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ull Slide Image" userDrawn="1">
  <p:cSld name="Full Slide Image">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9871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14A7CF-D393-E315-CC38-E83BC37449B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E5E07CB-EC49-0EEF-BBDE-56863F0E1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C8C9981-1EC9-2398-C683-D060C51CB20C}"/>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79CC6AA4-1E8F-8144-4505-60C8CACFE7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8CFE80-3CF8-5DF3-DE03-4D7B1FBC2B33}"/>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374840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26A6C-DEF0-714D-7BCC-2683E450785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E609526-2D9D-44D2-58E9-A50228B56C1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270CED-6AE7-47A1-ABEB-A8E154FA0BCC}"/>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A8FBCF8F-E44F-4C8C-CAC1-F0D0CD780DE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BBB36C9-AC55-6452-0297-476C9A893F0A}"/>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685553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BA880B-9A38-DD30-2753-A0ED311F4E1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92E631A-90AC-1EE4-C375-33B4E19FD7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97898E1-F991-C3D8-D927-E146DE160467}"/>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2901EDE3-8493-1D82-FCB4-6068AC57031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BCCCE4-3C31-9C10-5A6F-A1A19CFDFBE2}"/>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47177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BA880B-9A38-DD30-2753-A0ED311F4E1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92E631A-90AC-1EE4-C375-33B4E19FD7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97898E1-F991-C3D8-D927-E146DE160467}"/>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2901EDE3-8493-1D82-FCB4-6068AC57031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BCCCE4-3C31-9C10-5A6F-A1A19CFDFBE2}"/>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719655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057E7-EDAD-10A2-34A1-B5623E66466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924F9E-8767-14E1-E14C-058A7C6B542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6B8B29F-23A9-C2EC-EC3A-D3C64331B38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AE0E1E2-BC0A-27BD-9005-B48CE5606BBC}"/>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6" name="Platshållare för sidfot 5">
            <a:extLst>
              <a:ext uri="{FF2B5EF4-FFF2-40B4-BE49-F238E27FC236}">
                <a16:creationId xmlns:a16="http://schemas.microsoft.com/office/drawing/2014/main" id="{0920191B-8F52-67F5-33B0-5E87B134C31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AB6703F-A17C-0CD7-EF32-50134E841CBD}"/>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541521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EA03F-DFB2-91C9-03AF-8901352E532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B834C79-A43B-611B-FC7C-847678A2B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21AB2FB-F3BF-2983-3231-B89DDD3F5D7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A896E90-CC4E-8A9E-1B01-503C4C77E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D6923E-997F-0A23-2B9F-B539E2FA9A8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389ACBB-396A-E9D3-9957-71E4BE7A9B80}"/>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8" name="Platshållare för sidfot 7">
            <a:extLst>
              <a:ext uri="{FF2B5EF4-FFF2-40B4-BE49-F238E27FC236}">
                <a16:creationId xmlns:a16="http://schemas.microsoft.com/office/drawing/2014/main" id="{65A3C33D-0279-BE7A-4F01-140CB221437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7CB185F-E01C-5B1E-78DE-EF75A9B0A143}"/>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007481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CAA74F-C8F4-DBAE-6A87-7973B8A5B86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8B90F49-BBFE-217B-B542-0E630D3E91E4}"/>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4" name="Platshållare för sidfot 3">
            <a:extLst>
              <a:ext uri="{FF2B5EF4-FFF2-40B4-BE49-F238E27FC236}">
                <a16:creationId xmlns:a16="http://schemas.microsoft.com/office/drawing/2014/main" id="{82D6ADA9-D29B-5518-64C3-C722446E95F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E415F72-2A74-599D-CF11-CF980C93BC06}"/>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85573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46F54DE-ACAD-08AB-78C9-96CA65E9DD44}"/>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3" name="Platshållare för sidfot 2">
            <a:extLst>
              <a:ext uri="{FF2B5EF4-FFF2-40B4-BE49-F238E27FC236}">
                <a16:creationId xmlns:a16="http://schemas.microsoft.com/office/drawing/2014/main" id="{A490CBD7-CDE9-F3DE-FDC4-25C32DB190D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0402FAA-1003-4C86-67D4-50B081F8EAE7}"/>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439606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0297BB-5E55-630B-BB81-2F8D16AB6F0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8509881-5AE0-0196-2D36-9FA954540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B69B2B4-49BF-3B40-EA54-210A7215A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23FBC6-E443-EFCF-0631-AC0ADBC2138B}"/>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6" name="Platshållare för sidfot 5">
            <a:extLst>
              <a:ext uri="{FF2B5EF4-FFF2-40B4-BE49-F238E27FC236}">
                <a16:creationId xmlns:a16="http://schemas.microsoft.com/office/drawing/2014/main" id="{78387087-C7A8-F65C-DAFB-1EA1E8A20E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C1B064-BDE8-A34E-921A-CC1449451F39}"/>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189092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F83C69-2091-CA39-5F27-8CE1B2FCF9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2A97E2-A460-13E0-3607-488316A0E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791DFD0C-55C5-3CBA-5FB9-1FE9B2D42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C29F4DF-5A67-7A06-3D0F-00BC2F3DA64A}"/>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6" name="Platshållare för sidfot 5">
            <a:extLst>
              <a:ext uri="{FF2B5EF4-FFF2-40B4-BE49-F238E27FC236}">
                <a16:creationId xmlns:a16="http://schemas.microsoft.com/office/drawing/2014/main" id="{D2D0A51A-327E-C298-3DD4-07E38681588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8F3A4DF-27A1-361B-F548-8E61CACBAE45}"/>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533452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1D1B2B-2880-850E-2994-247DD6F61D2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E3051D4-BB8C-324D-3340-8290CC9581C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74DB13-07D7-C112-0886-88595A49F198}"/>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50D97183-B4DE-60C7-0CDA-6874F51498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BE41BA-C2A7-268D-4B89-3C87B23CED65}"/>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375770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EF9BE8B-69D5-F625-3D6E-8439A87F1E4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6C6C4F4-CF41-D96E-00C3-89BD8551B20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A7A6BE-BFC2-FFD5-1FBA-EEEF4A280A8B}"/>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E1959BB5-F175-9EE9-C461-93A135F164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45CF25A-5EFE-B6C4-688B-AAFD4D585186}"/>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45917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057E7-EDAD-10A2-34A1-B5623E66466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924F9E-8767-14E1-E14C-058A7C6B542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6B8B29F-23A9-C2EC-EC3A-D3C64331B38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AE0E1E2-BC0A-27BD-9005-B48CE5606BBC}"/>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6" name="Platshållare för sidfot 5">
            <a:extLst>
              <a:ext uri="{FF2B5EF4-FFF2-40B4-BE49-F238E27FC236}">
                <a16:creationId xmlns:a16="http://schemas.microsoft.com/office/drawing/2014/main" id="{0920191B-8F52-67F5-33B0-5E87B134C31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AB6703F-A17C-0CD7-EF32-50134E841CBD}"/>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720738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EA03F-DFB2-91C9-03AF-8901352E532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B834C79-A43B-611B-FC7C-847678A2B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21AB2FB-F3BF-2983-3231-B89DDD3F5D7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A896E90-CC4E-8A9E-1B01-503C4C77E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D6923E-997F-0A23-2B9F-B539E2FA9A8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389ACBB-396A-E9D3-9957-71E4BE7A9B80}"/>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8" name="Platshållare för sidfot 7">
            <a:extLst>
              <a:ext uri="{FF2B5EF4-FFF2-40B4-BE49-F238E27FC236}">
                <a16:creationId xmlns:a16="http://schemas.microsoft.com/office/drawing/2014/main" id="{65A3C33D-0279-BE7A-4F01-140CB221437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7CB185F-E01C-5B1E-78DE-EF75A9B0A143}"/>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39978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CAA74F-C8F4-DBAE-6A87-7973B8A5B86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8B90F49-BBFE-217B-B542-0E630D3E91E4}"/>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4" name="Platshållare för sidfot 3">
            <a:extLst>
              <a:ext uri="{FF2B5EF4-FFF2-40B4-BE49-F238E27FC236}">
                <a16:creationId xmlns:a16="http://schemas.microsoft.com/office/drawing/2014/main" id="{82D6ADA9-D29B-5518-64C3-C722446E95F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E415F72-2A74-599D-CF11-CF980C93BC06}"/>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174478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46F54DE-ACAD-08AB-78C9-96CA65E9DD44}"/>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3" name="Platshållare för sidfot 2">
            <a:extLst>
              <a:ext uri="{FF2B5EF4-FFF2-40B4-BE49-F238E27FC236}">
                <a16:creationId xmlns:a16="http://schemas.microsoft.com/office/drawing/2014/main" id="{A490CBD7-CDE9-F3DE-FDC4-25C32DB190D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0402FAA-1003-4C86-67D4-50B081F8EAE7}"/>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295392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0297BB-5E55-630B-BB81-2F8D16AB6F0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8509881-5AE0-0196-2D36-9FA954540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B69B2B4-49BF-3B40-EA54-210A7215A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23FBC6-E443-EFCF-0631-AC0ADBC2138B}"/>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6" name="Platshållare för sidfot 5">
            <a:extLst>
              <a:ext uri="{FF2B5EF4-FFF2-40B4-BE49-F238E27FC236}">
                <a16:creationId xmlns:a16="http://schemas.microsoft.com/office/drawing/2014/main" id="{78387087-C7A8-F65C-DAFB-1EA1E8A20E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C1B064-BDE8-A34E-921A-CC1449451F39}"/>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418755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F83C69-2091-CA39-5F27-8CE1B2FCF9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2A97E2-A460-13E0-3607-488316A0E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791DFD0C-55C5-3CBA-5FB9-1FE9B2D42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C29F4DF-5A67-7A06-3D0F-00BC2F3DA64A}"/>
              </a:ext>
            </a:extLst>
          </p:cNvPr>
          <p:cNvSpPr>
            <a:spLocks noGrp="1"/>
          </p:cNvSpPr>
          <p:nvPr>
            <p:ph type="dt" sz="half" idx="10"/>
          </p:nvPr>
        </p:nvSpPr>
        <p:spPr/>
        <p:txBody>
          <a:bodyPr/>
          <a:lstStyle/>
          <a:p>
            <a:fld id="{6E4EF9B2-E87F-47D8-A1AC-7F6CC72E53FD}" type="datetimeFigureOut">
              <a:rPr lang="sv-SE" smtClean="0"/>
              <a:t>2024-08-29</a:t>
            </a:fld>
            <a:endParaRPr lang="sv-SE"/>
          </a:p>
        </p:txBody>
      </p:sp>
      <p:sp>
        <p:nvSpPr>
          <p:cNvPr id="6" name="Platshållare för sidfot 5">
            <a:extLst>
              <a:ext uri="{FF2B5EF4-FFF2-40B4-BE49-F238E27FC236}">
                <a16:creationId xmlns:a16="http://schemas.microsoft.com/office/drawing/2014/main" id="{D2D0A51A-327E-C298-3DD4-07E38681588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8F3A4DF-27A1-361B-F548-8E61CACBAE45}"/>
              </a:ext>
            </a:extLst>
          </p:cNvPr>
          <p:cNvSpPr>
            <a:spLocks noGrp="1"/>
          </p:cNvSpPr>
          <p:nvPr>
            <p:ph type="sldNum" sz="quarter" idx="12"/>
          </p:nvPr>
        </p:nvSpPr>
        <p:spPr/>
        <p:txBody>
          <a:bodyPr/>
          <a:lstStyle/>
          <a:p>
            <a:fld id="{CAD16D34-6959-4598-87B8-8E24C478066A}" type="slidenum">
              <a:rPr lang="sv-SE" smtClean="0"/>
              <a:t>‹#›</a:t>
            </a:fld>
            <a:endParaRPr lang="sv-SE"/>
          </a:p>
        </p:txBody>
      </p:sp>
    </p:spTree>
    <p:extLst>
      <p:ext uri="{BB962C8B-B14F-4D97-AF65-F5344CB8AC3E}">
        <p14:creationId xmlns:p14="http://schemas.microsoft.com/office/powerpoint/2010/main" val="63892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39F3C93-8747-6669-A01C-39020E980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2880078-D549-2031-0A1E-940EFB435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2AC83A-FFA6-FFAD-D3FC-A6775DE49C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6BD06FB5-C109-7388-ADF6-71C22D6DB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D1D5A29-6D33-A9C7-2B20-3930A977B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16D34-6959-4598-87B8-8E24C478066A}" type="slidenum">
              <a:rPr lang="sv-SE" smtClean="0"/>
              <a:t>‹#›</a:t>
            </a:fld>
            <a:endParaRPr lang="sv-SE"/>
          </a:p>
        </p:txBody>
      </p:sp>
    </p:spTree>
    <p:extLst>
      <p:ext uri="{BB962C8B-B14F-4D97-AF65-F5344CB8AC3E}">
        <p14:creationId xmlns:p14="http://schemas.microsoft.com/office/powerpoint/2010/main" val="5836459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47" r:id="rId3"/>
    <p:sldLayoutId id="2147483748" r:id="rId4"/>
    <p:sldLayoutId id="2147483749" r:id="rId5"/>
    <p:sldLayoutId id="2147483680" r:id="rId6"/>
    <p:sldLayoutId id="2147483750" r:id="rId7"/>
    <p:sldLayoutId id="2147483751" r:id="rId8"/>
    <p:sldLayoutId id="2147483752" r:id="rId9"/>
    <p:sldLayoutId id="2147483753" r:id="rId10"/>
    <p:sldLayoutId id="2147483754" r:id="rId11"/>
    <p:sldLayoutId id="2147483755" r:id="rId12"/>
    <p:sldLayoutId id="21474837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E98D29C-ADD1-E042-BB19-12594071AB64}" type="datetimeFigureOut">
              <a:rPr lang="sv-SE" smtClean="0"/>
              <a:t>2024-08-29</a:t>
            </a:fld>
            <a:endParaRPr lang="sv-SE"/>
          </a:p>
        </p:txBody>
      </p:sp>
      <p:sp>
        <p:nvSpPr>
          <p:cNvPr id="6" name="Platshållare för bildnummer 5"/>
          <p:cNvSpPr>
            <a:spLocks noGrp="1"/>
          </p:cNvSpPr>
          <p:nvPr>
            <p:ph type="sldNum" sz="quarter" idx="4"/>
          </p:nvPr>
        </p:nvSpPr>
        <p:spPr>
          <a:xfrm>
            <a:off x="4496904"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0C37E18-182F-DB4E-ACCA-AAFEA6807DB0}" type="slidenum">
              <a:rPr lang="sv-SE" smtClean="0"/>
              <a:t>‹#›</a:t>
            </a:fld>
            <a:endParaRPr lang="sv-SE"/>
          </a:p>
        </p:txBody>
      </p:sp>
    </p:spTree>
    <p:extLst>
      <p:ext uri="{BB962C8B-B14F-4D97-AF65-F5344CB8AC3E}">
        <p14:creationId xmlns:p14="http://schemas.microsoft.com/office/powerpoint/2010/main" val="19838832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38" r:id="rId13"/>
  </p:sldLayoutIdLst>
  <p:txStyles>
    <p:titleStyle>
      <a:lvl1pPr algn="l" defTabSz="609585" rtl="0" eaLnBrk="1" latinLnBrk="0" hangingPunct="1">
        <a:spcBef>
          <a:spcPct val="0"/>
        </a:spcBef>
        <a:buNone/>
        <a:defRPr sz="4800" kern="1200">
          <a:solidFill>
            <a:srgbClr val="4D85CA"/>
          </a:solidFill>
          <a:latin typeface="Platform Medium"/>
          <a:ea typeface="+mj-ea"/>
          <a:cs typeface="Platform Medium"/>
        </a:defRPr>
      </a:lvl1pPr>
    </p:titleStyle>
    <p:bodyStyle>
      <a:lvl1pPr marL="457189" indent="-457189" algn="l" defTabSz="609585" rtl="0" eaLnBrk="1" latinLnBrk="0" hangingPunct="1">
        <a:spcBef>
          <a:spcPct val="20000"/>
        </a:spcBef>
        <a:buFont typeface="Arial"/>
        <a:buChar char="•"/>
        <a:defRPr sz="3200" b="0" i="0" kern="1200">
          <a:solidFill>
            <a:schemeClr val="tx1"/>
          </a:solidFill>
          <a:latin typeface="Open Sans"/>
          <a:ea typeface="+mn-ea"/>
          <a:cs typeface="Open Sans"/>
        </a:defRPr>
      </a:lvl1pPr>
      <a:lvl2pPr marL="990575" indent="-380990" algn="l" defTabSz="609585" rtl="0" eaLnBrk="1" latinLnBrk="0" hangingPunct="1">
        <a:spcBef>
          <a:spcPct val="20000"/>
        </a:spcBef>
        <a:buFont typeface="Arial"/>
        <a:buChar char="–"/>
        <a:defRPr sz="2667" b="0" i="0" kern="1200">
          <a:solidFill>
            <a:schemeClr val="tx1"/>
          </a:solidFill>
          <a:latin typeface="Open Sans"/>
          <a:ea typeface="+mn-ea"/>
          <a:cs typeface="Open Sans"/>
        </a:defRPr>
      </a:lvl2pPr>
      <a:lvl3pPr marL="1523962" indent="-304792" algn="l" defTabSz="609585" rtl="0" eaLnBrk="1" latinLnBrk="0" hangingPunct="1">
        <a:spcBef>
          <a:spcPct val="20000"/>
        </a:spcBef>
        <a:buFont typeface="Arial"/>
        <a:buChar char="•"/>
        <a:defRPr sz="2400" b="0" i="0" kern="1200">
          <a:solidFill>
            <a:schemeClr val="tx1"/>
          </a:solidFill>
          <a:latin typeface="Open Sans"/>
          <a:ea typeface="+mn-ea"/>
          <a:cs typeface="Open Sans"/>
        </a:defRPr>
      </a:lvl3pPr>
      <a:lvl4pPr marL="2133547" indent="-304792" algn="l" defTabSz="609585" rtl="0" eaLnBrk="1" latinLnBrk="0" hangingPunct="1">
        <a:spcBef>
          <a:spcPct val="20000"/>
        </a:spcBef>
        <a:buFont typeface="Arial"/>
        <a:buChar char="–"/>
        <a:defRPr sz="2133" b="0" i="0" kern="1200">
          <a:solidFill>
            <a:schemeClr val="tx1"/>
          </a:solidFill>
          <a:latin typeface="Open Sans"/>
          <a:ea typeface="+mn-ea"/>
          <a:cs typeface="Open Sans"/>
        </a:defRPr>
      </a:lvl4pPr>
      <a:lvl5pPr marL="2743131" indent="-304792" algn="l" defTabSz="609585" rtl="0" eaLnBrk="1" latinLnBrk="0" hangingPunct="1">
        <a:spcBef>
          <a:spcPct val="20000"/>
        </a:spcBef>
        <a:buFont typeface="Arial"/>
        <a:buChar char="»"/>
        <a:defRPr sz="1867" b="0" i="0" kern="1200">
          <a:solidFill>
            <a:schemeClr val="tx1"/>
          </a:solidFill>
          <a:latin typeface="Open Sans"/>
          <a:ea typeface="+mn-ea"/>
          <a:cs typeface="Open San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sv-S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39F3C93-8747-6669-A01C-39020E980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2880078-D549-2031-0A1E-940EFB435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2AC83A-FFA6-FFAD-D3FC-A6775DE49C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EF9B2-E87F-47D8-A1AC-7F6CC72E53FD}" type="datetimeFigureOut">
              <a:rPr lang="sv-SE" smtClean="0"/>
              <a:t>2024-08-29</a:t>
            </a:fld>
            <a:endParaRPr lang="sv-SE"/>
          </a:p>
        </p:txBody>
      </p:sp>
      <p:sp>
        <p:nvSpPr>
          <p:cNvPr id="5" name="Platshållare för sidfot 4">
            <a:extLst>
              <a:ext uri="{FF2B5EF4-FFF2-40B4-BE49-F238E27FC236}">
                <a16:creationId xmlns:a16="http://schemas.microsoft.com/office/drawing/2014/main" id="{6BD06FB5-C109-7388-ADF6-71C22D6DB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D1D5A29-6D33-A9C7-2B20-3930A977B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16D34-6959-4598-87B8-8E24C478066A}" type="slidenum">
              <a:rPr lang="sv-SE" smtClean="0"/>
              <a:t>‹#›</a:t>
            </a:fld>
            <a:endParaRPr lang="sv-SE"/>
          </a:p>
        </p:txBody>
      </p:sp>
    </p:spTree>
    <p:extLst>
      <p:ext uri="{BB962C8B-B14F-4D97-AF65-F5344CB8AC3E}">
        <p14:creationId xmlns:p14="http://schemas.microsoft.com/office/powerpoint/2010/main" val="1797508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barndiabetesfonden.se/forskning-typ-1-diabetes/" TargetMode="External"/><Relationship Id="rId7"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Layout" Target="../slideLayouts/slideLayout2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www.mynewsdesk.com/se/barndiabetesfonden/pressreleases/barndiabetesfonden-delar-ut-194-miljoner-till-typ-1-diabetesforskning-3298634"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emf"/><Relationship Id="rId7" Type="http://schemas.openxmlformats.org/officeDocument/2006/relationships/hyperlink" Target="https://barndiabetes.sharepoint.com/:f:/s/Extern/EhkWpBAvZFxKpkbZNV7qNjUBZCzrwpqQSIJU51E31jMMUQ?e=Fduo2Z" TargetMode="External"/><Relationship Id="rId12" Type="http://schemas.openxmlformats.org/officeDocument/2006/relationships/hyperlink" Target="mailto:patrikeriksson500@gmail.com" TargetMode="External"/><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7.png"/><Relationship Id="rId11" Type="http://schemas.openxmlformats.org/officeDocument/2006/relationships/hyperlink" Target="mailto:bernstein@telia.com" TargetMode="External"/><Relationship Id="rId5" Type="http://schemas.openxmlformats.org/officeDocument/2006/relationships/hyperlink" Target="https://webbshop.barndiabetesfonden.se/" TargetMode="External"/><Relationship Id="rId10" Type="http://schemas.openxmlformats.org/officeDocument/2006/relationships/hyperlink" Target="mailto:pia@absoderberg.se" TargetMode="External"/><Relationship Id="rId4" Type="http://schemas.openxmlformats.org/officeDocument/2006/relationships/hyperlink" Target="mailto:linkoping@barndiabetesfonden.se" TargetMode="External"/><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emf"/><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4" name="Bildobjekt 3" descr="En bild som visar person, kläder&#10;&#10;Automatiskt genererad beskrivning">
            <a:extLst>
              <a:ext uri="{FF2B5EF4-FFF2-40B4-BE49-F238E27FC236}">
                <a16:creationId xmlns:a16="http://schemas.microsoft.com/office/drawing/2014/main" id="{2E3198D3-0D0A-A552-7267-D4C29E3BB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928" y="-17072"/>
            <a:ext cx="4829415" cy="6858000"/>
          </a:xfrm>
          <a:prstGeom prst="rect">
            <a:avLst/>
          </a:prstGeom>
        </p:spPr>
      </p:pic>
      <p:sp>
        <p:nvSpPr>
          <p:cNvPr id="2" name="textruta 1">
            <a:extLst>
              <a:ext uri="{FF2B5EF4-FFF2-40B4-BE49-F238E27FC236}">
                <a16:creationId xmlns:a16="http://schemas.microsoft.com/office/drawing/2014/main" id="{318ED4DE-7174-4C8C-A509-F459EE2B0F8B}"/>
              </a:ext>
            </a:extLst>
          </p:cNvPr>
          <p:cNvSpPr txBox="1"/>
          <p:nvPr/>
        </p:nvSpPr>
        <p:spPr>
          <a:xfrm>
            <a:off x="1030070" y="1074270"/>
            <a:ext cx="9348509" cy="5047536"/>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
            </a:r>
            <a:br>
              <a:rPr lang="sv-SE" sz="4400" b="1" dirty="0">
                <a:solidFill>
                  <a:schemeClr val="accent1"/>
                </a:solidFill>
                <a:latin typeface="Arial" panose="020B0604020202020204" pitchFamily="34" charset="0"/>
                <a:cs typeface="Arial" panose="020B0604020202020204" pitchFamily="34" charset="0"/>
              </a:rPr>
            </a:br>
            <a:r>
              <a:rPr lang="sv-SE" sz="5400" b="1" dirty="0">
                <a:solidFill>
                  <a:schemeClr val="accent1"/>
                </a:solidFill>
                <a:latin typeface="Arial" panose="020B0604020202020204" pitchFamily="34" charset="0"/>
                <a:cs typeface="Arial" panose="020B0604020202020204" pitchFamily="34" charset="0"/>
              </a:rPr>
              <a:t>Barndiabetesfonden</a:t>
            </a:r>
          </a:p>
          <a:p>
            <a:pPr>
              <a:buClr>
                <a:srgbClr val="221510"/>
              </a:buClr>
              <a:buSzPts val="2800"/>
            </a:pPr>
            <a:r>
              <a:rPr lang="sv-SE" sz="3500" b="1" dirty="0">
                <a:solidFill>
                  <a:schemeClr val="accent1"/>
                </a:solidFill>
                <a:latin typeface="Arial" panose="020B0604020202020204" pitchFamily="34" charset="0"/>
                <a:cs typeface="Arial" panose="020B0604020202020204" pitchFamily="34" charset="0"/>
              </a:rPr>
              <a:t>Lions</a:t>
            </a:r>
          </a:p>
          <a:p>
            <a:pPr>
              <a:buClr>
                <a:srgbClr val="221510"/>
              </a:buClr>
              <a:buSzPts val="2800"/>
            </a:pPr>
            <a:endParaRPr lang="sv-SE" sz="3500" b="1" dirty="0">
              <a:solidFill>
                <a:schemeClr val="accent1"/>
              </a:solidFill>
              <a:latin typeface="Arial" panose="020B0604020202020204" pitchFamily="34" charset="0"/>
              <a:cs typeface="Arial" panose="020B0604020202020204" pitchFamily="34" charset="0"/>
            </a:endParaRPr>
          </a:p>
          <a:p>
            <a:pPr>
              <a:buClr>
                <a:srgbClr val="221510"/>
              </a:buClr>
              <a:buSzPts val="2800"/>
            </a:pPr>
            <a:r>
              <a:rPr lang="sv-SE" sz="2000" b="1" dirty="0">
                <a:solidFill>
                  <a:schemeClr val="accent1"/>
                </a:solidFill>
                <a:latin typeface="Arial" panose="020B0604020202020204" pitchFamily="34" charset="0"/>
                <a:cs typeface="Arial" panose="020B0604020202020204" pitchFamily="34" charset="0"/>
              </a:rPr>
              <a:t>2024-01-27, Åsa Soelberg</a:t>
            </a:r>
          </a:p>
          <a:p>
            <a:pPr>
              <a:buClr>
                <a:srgbClr val="221510"/>
              </a:buClr>
              <a:buSzPts val="2800"/>
            </a:pPr>
            <a:endParaRPr lang="sv-SE" sz="5400" b="1" dirty="0">
              <a:solidFill>
                <a:schemeClr val="accent1"/>
              </a:solidFill>
              <a:latin typeface="Arial" panose="020B0604020202020204" pitchFamily="34" charset="0"/>
              <a:cs typeface="Arial" panose="020B0604020202020204" pitchFamily="34" charset="0"/>
            </a:endParaRPr>
          </a:p>
          <a:p>
            <a:pPr>
              <a:buClr>
                <a:srgbClr val="221510"/>
              </a:buClr>
              <a:buSzPts val="2800"/>
            </a:pPr>
            <a:endParaRPr lang="sv-SE" sz="2000" b="1" dirty="0">
              <a:solidFill>
                <a:schemeClr val="accent1"/>
              </a:solidFill>
              <a:latin typeface="Arial" panose="020B0604020202020204" pitchFamily="34" charset="0"/>
              <a:cs typeface="Arial" panose="020B0604020202020204" pitchFamily="34" charset="0"/>
            </a:endParaRPr>
          </a:p>
          <a:p>
            <a:pPr>
              <a:buClr>
                <a:srgbClr val="221510"/>
              </a:buClr>
              <a:buSzPts val="2800"/>
            </a:pPr>
            <a:endParaRPr lang="sv-SE" sz="2000" b="1" dirty="0">
              <a:solidFill>
                <a:schemeClr val="accent1"/>
              </a:solidFill>
              <a:latin typeface="Arial" panose="020B0604020202020204" pitchFamily="34" charset="0"/>
              <a:cs typeface="Arial" panose="020B0604020202020204" pitchFamily="34" charset="0"/>
            </a:endParaRPr>
          </a:p>
          <a:p>
            <a:endParaRPr lang="sv-SE" sz="4000" dirty="0">
              <a:solidFill>
                <a:srgbClr val="4D85CA"/>
              </a:solidFill>
              <a:latin typeface="Platform Medium" panose="020B0604030202020204"/>
              <a:cs typeface="Arial" panose="020B0604020202020204" pitchFamily="34" charset="0"/>
            </a:endParaRPr>
          </a:p>
        </p:txBody>
      </p:sp>
      <p:sp>
        <p:nvSpPr>
          <p:cNvPr id="8" name="Rektangel 7">
            <a:extLst>
              <a:ext uri="{FF2B5EF4-FFF2-40B4-BE49-F238E27FC236}">
                <a16:creationId xmlns:a16="http://schemas.microsoft.com/office/drawing/2014/main" id="{61911086-AF9A-2C6A-ABC0-5F3025ABA490}"/>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FD115EDF-D393-A8A3-D7A5-0F082AD03C89}"/>
              </a:ext>
            </a:extLst>
          </p:cNvPr>
          <p:cNvPicPr>
            <a:picLocks noChangeAspect="1"/>
          </p:cNvPicPr>
          <p:nvPr/>
        </p:nvPicPr>
        <p:blipFill>
          <a:blip r:embed="rId4"/>
          <a:stretch>
            <a:fillRect/>
          </a:stretch>
        </p:blipFill>
        <p:spPr>
          <a:xfrm>
            <a:off x="1074498" y="5652655"/>
            <a:ext cx="3599682" cy="637444"/>
          </a:xfrm>
          <a:prstGeom prst="rect">
            <a:avLst/>
          </a:prstGeom>
        </p:spPr>
      </p:pic>
    </p:spTree>
    <p:extLst>
      <p:ext uri="{BB962C8B-B14F-4D97-AF65-F5344CB8AC3E}">
        <p14:creationId xmlns:p14="http://schemas.microsoft.com/office/powerpoint/2010/main" val="3503432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 name="textruta 1">
            <a:extLst>
              <a:ext uri="{FF2B5EF4-FFF2-40B4-BE49-F238E27FC236}">
                <a16:creationId xmlns:a16="http://schemas.microsoft.com/office/drawing/2014/main" id="{318ED4DE-7174-4C8C-A509-F459EE2B0F8B}"/>
              </a:ext>
            </a:extLst>
          </p:cNvPr>
          <p:cNvSpPr txBox="1"/>
          <p:nvPr/>
        </p:nvSpPr>
        <p:spPr>
          <a:xfrm>
            <a:off x="1168400" y="4076701"/>
            <a:ext cx="5181600" cy="2123658"/>
          </a:xfrm>
          <a:prstGeom prst="rect">
            <a:avLst/>
          </a:prstGeom>
          <a:noFill/>
        </p:spPr>
        <p:txBody>
          <a:bodyPr wrap="square" rtlCol="0">
            <a:spAutoFit/>
          </a:bodyPr>
          <a:lstStyle/>
          <a:p>
            <a:pPr>
              <a:buClr>
                <a:srgbClr val="221510"/>
              </a:buClr>
              <a:buSzPts val="2800"/>
            </a:pPr>
            <a:r>
              <a:rPr lang="sv-SE" sz="4400" b="1">
                <a:solidFill>
                  <a:schemeClr val="bg1"/>
                </a:solidFill>
                <a:latin typeface="Arial" panose="020B0604020202020204" pitchFamily="34" charset="0"/>
                <a:cs typeface="Arial" panose="020B0604020202020204" pitchFamily="34" charset="0"/>
              </a:rPr>
              <a:t>Kamratstöd</a:t>
            </a:r>
          </a:p>
          <a:p>
            <a:pPr>
              <a:buClr>
                <a:srgbClr val="221510"/>
              </a:buClr>
              <a:buSzPts val="2800"/>
            </a:pPr>
            <a:r>
              <a:rPr lang="sv-SE" sz="2400">
                <a:solidFill>
                  <a:schemeClr val="bg1"/>
                </a:solidFill>
                <a:latin typeface="Arial" panose="020B0604020202020204" pitchFamily="34" charset="0"/>
                <a:cs typeface="Arial" panose="020B0604020202020204" pitchFamily="34" charset="0"/>
              </a:rPr>
              <a:t>202331</a:t>
            </a:r>
          </a:p>
          <a:p>
            <a:pPr>
              <a:buClr>
                <a:srgbClr val="221510"/>
              </a:buClr>
              <a:buSzPts val="2800"/>
            </a:pPr>
            <a:r>
              <a:rPr lang="sv-SE" sz="2400">
                <a:solidFill>
                  <a:schemeClr val="bg1"/>
                </a:solidFill>
                <a:latin typeface="Arial" panose="020B0604020202020204" pitchFamily="34" charset="0"/>
                <a:cs typeface="Arial" panose="020B0604020202020204" pitchFamily="34" charset="0"/>
              </a:rPr>
              <a:t>Karolina Janson</a:t>
            </a:r>
          </a:p>
          <a:p>
            <a:pPr marL="380990" indent="-380990" algn="ctr">
              <a:buFont typeface="Arial" panose="020B0604020202020204" pitchFamily="34" charset="0"/>
              <a:buChar char="•"/>
            </a:pPr>
            <a:endParaRPr lang="sv-SE" sz="4000">
              <a:solidFill>
                <a:schemeClr val="bg1"/>
              </a:solidFill>
              <a:latin typeface="Platform Medium" panose="020B0604030202020204"/>
              <a:cs typeface="Arial" panose="020B0604020202020204" pitchFamily="34" charset="0"/>
            </a:endParaRPr>
          </a:p>
        </p:txBody>
      </p:sp>
      <p:sp>
        <p:nvSpPr>
          <p:cNvPr id="5" name="Rektangel 4">
            <a:extLst>
              <a:ext uri="{FF2B5EF4-FFF2-40B4-BE49-F238E27FC236}">
                <a16:creationId xmlns:a16="http://schemas.microsoft.com/office/drawing/2014/main" id="{DBA61633-A210-DFFE-B019-CCBB236C8EC6}"/>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F558AA9-7C44-9B66-96EE-3DEDE59F87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sp>
        <p:nvSpPr>
          <p:cNvPr id="3" name="textruta 2">
            <a:extLst>
              <a:ext uri="{FF2B5EF4-FFF2-40B4-BE49-F238E27FC236}">
                <a16:creationId xmlns:a16="http://schemas.microsoft.com/office/drawing/2014/main" id="{54413708-A0DC-A231-AECE-A0ABDF54DB57}"/>
              </a:ext>
            </a:extLst>
          </p:cNvPr>
          <p:cNvSpPr txBox="1"/>
          <p:nvPr/>
        </p:nvSpPr>
        <p:spPr>
          <a:xfrm>
            <a:off x="1168400" y="2541897"/>
            <a:ext cx="9506945" cy="1754326"/>
          </a:xfrm>
          <a:prstGeom prst="rect">
            <a:avLst/>
          </a:prstGeom>
          <a:noFill/>
        </p:spPr>
        <p:txBody>
          <a:bodyPr wrap="square" lIns="91440" tIns="45720" rIns="91440" bIns="45720" rtlCol="0" anchor="t">
            <a:spAutoFit/>
          </a:bodyPr>
          <a:lstStyle/>
          <a:p>
            <a:pPr algn="ctr">
              <a:buClr>
                <a:srgbClr val="221510"/>
              </a:buClr>
              <a:buSzPts val="2800"/>
            </a:pPr>
            <a:r>
              <a:rPr lang="sv-SE" sz="5400" b="1" dirty="0">
                <a:solidFill>
                  <a:schemeClr val="bg1"/>
                </a:solidFill>
                <a:latin typeface="Arial"/>
                <a:cs typeface="Arial"/>
              </a:rPr>
              <a:t>Barndiabetesfonden</a:t>
            </a:r>
            <a:endParaRPr lang="sv-SE" sz="5400" b="1" dirty="0">
              <a:solidFill>
                <a:schemeClr val="bg1"/>
              </a:solidFill>
              <a:latin typeface="Arial" panose="020B0604020202020204" pitchFamily="34" charset="0"/>
              <a:cs typeface="Arial" panose="020B0604020202020204" pitchFamily="34" charset="0"/>
            </a:endParaRPr>
          </a:p>
          <a:p>
            <a:pPr algn="ctr"/>
            <a:endParaRPr lang="sv-SE" sz="5400" dirty="0">
              <a:solidFill>
                <a:schemeClr val="bg1"/>
              </a:solidFill>
              <a:latin typeface="Platform Medium" panose="020B0604030202020204"/>
              <a:cs typeface="Arial" panose="020B0604020202020204" pitchFamily="34" charset="0"/>
            </a:endParaRPr>
          </a:p>
        </p:txBody>
      </p:sp>
    </p:spTree>
    <p:extLst>
      <p:ext uri="{BB962C8B-B14F-4D97-AF65-F5344CB8AC3E}">
        <p14:creationId xmlns:p14="http://schemas.microsoft.com/office/powerpoint/2010/main" val="325070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2">
            <a:extLst>
              <a:ext uri="{FF2B5EF4-FFF2-40B4-BE49-F238E27FC236}">
                <a16:creationId xmlns:a16="http://schemas.microsoft.com/office/drawing/2014/main" id="{F6CE1137-0A94-6155-D70C-859C3891BB38}"/>
              </a:ext>
            </a:extLst>
          </p:cNvPr>
          <p:cNvSpPr txBox="1">
            <a:spLocks/>
          </p:cNvSpPr>
          <p:nvPr/>
        </p:nvSpPr>
        <p:spPr>
          <a:xfrm>
            <a:off x="6081020" y="1411363"/>
            <a:ext cx="5678361" cy="291288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800"/>
              </a:spcAft>
              <a:buNone/>
            </a:pPr>
            <a:r>
              <a:rPr lang="sv-SE" sz="1400" b="1"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Stiftelsen Barndiabetesfonden </a:t>
            </a:r>
            <a:br>
              <a:rPr lang="sv-SE" sz="1400" b="1"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r>
              <a:rPr lang="sv-SE" sz="1400" dirty="0">
                <a:latin typeface="Arial" panose="020B0604020202020204" pitchFamily="34" charset="0"/>
                <a:ea typeface="Calibri" panose="020F0502020204030204" pitchFamily="34" charset="0"/>
                <a:cs typeface="Times New Roman" panose="02020603050405020304" pitchFamily="18" charset="0"/>
              </a:rPr>
              <a:t>Stiftelsen </a:t>
            </a:r>
            <a:r>
              <a:rPr lang="sv-SE" sz="1400" dirty="0">
                <a:effectLst/>
                <a:latin typeface="Arial" panose="020B0604020202020204" pitchFamily="34" charset="0"/>
                <a:ea typeface="Calibri" panose="020F0502020204030204" pitchFamily="34" charset="0"/>
                <a:cs typeface="Times New Roman" panose="02020603050405020304" pitchFamily="18" charset="0"/>
              </a:rPr>
              <a:t>finansierar forskning med syfte att förebygga, lindra eller bota typ 1-diabetes. Ansökningarna bedöms av Barndiabetesfondens fristående Vetenskapliga råd. Stiftelsen har inga anställda.</a:t>
            </a:r>
          </a:p>
          <a:p>
            <a:pPr marL="0" indent="0">
              <a:lnSpc>
                <a:spcPct val="100000"/>
              </a:lnSpc>
              <a:spcBef>
                <a:spcPts val="600"/>
              </a:spcBef>
              <a:spcAft>
                <a:spcPts val="800"/>
              </a:spcAft>
              <a:buNone/>
            </a:pPr>
            <a:r>
              <a:rPr lang="sv-SE" sz="1400" dirty="0">
                <a:effectLst/>
                <a:latin typeface="Arial" panose="020B0604020202020204" pitchFamily="34" charset="0"/>
                <a:ea typeface="Calibri" panose="020F0502020204030204" pitchFamily="34" charset="0"/>
                <a:cs typeface="Times New Roman" panose="02020603050405020304" pitchFamily="18" charset="0"/>
              </a:rPr>
              <a:t> </a:t>
            </a:r>
          </a:p>
          <a:p>
            <a:pPr marL="0" indent="0">
              <a:lnSpc>
                <a:spcPct val="100000"/>
              </a:lnSpc>
              <a:spcBef>
                <a:spcPts val="600"/>
              </a:spcBef>
              <a:spcAft>
                <a:spcPts val="800"/>
              </a:spcAft>
              <a:buNone/>
            </a:pPr>
            <a:r>
              <a:rPr lang="sv-SE" sz="1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Barndiabetesfondens Riksförening</a:t>
            </a:r>
            <a:r>
              <a:rPr lang="sv-SE" sz="1400" b="1" dirty="0">
                <a:solidFill>
                  <a:schemeClr val="accent1"/>
                </a:solidFill>
                <a:latin typeface="Arial" panose="020B0604020202020204" pitchFamily="34" charset="0"/>
                <a:ea typeface="Calibri" panose="020F0502020204030204" pitchFamily="34" charset="0"/>
                <a:cs typeface="Arial" panose="020B0604020202020204" pitchFamily="34" charset="0"/>
              </a:rPr>
              <a:t/>
            </a:r>
            <a:br>
              <a:rPr lang="sv-SE" sz="1400" b="1" dirty="0">
                <a:solidFill>
                  <a:schemeClr val="accent1"/>
                </a:solidFill>
                <a:latin typeface="Arial" panose="020B0604020202020204" pitchFamily="34" charset="0"/>
                <a:ea typeface="Calibri" panose="020F0502020204030204" pitchFamily="34" charset="0"/>
                <a:cs typeface="Arial" panose="020B0604020202020204" pitchFamily="34" charset="0"/>
              </a:rPr>
            </a:br>
            <a:r>
              <a:rPr lang="sv-SE" sz="1400" dirty="0">
                <a:effectLst/>
                <a:latin typeface="Arial" panose="020B0604020202020204" pitchFamily="34" charset="0"/>
                <a:ea typeface="Calibri" panose="020F0502020204030204" pitchFamily="34" charset="0"/>
                <a:cs typeface="Arial" panose="020B0604020202020204" pitchFamily="34" charset="0"/>
              </a:rPr>
              <a:t>Barndiabetesfondens Riksförening och dess Lokalföreningars uppdrag är att stödja Barndiabetesfonden genom att:</a:t>
            </a:r>
          </a:p>
          <a:p>
            <a:pPr>
              <a:lnSpc>
                <a:spcPct val="100000"/>
              </a:lnSpc>
              <a:spcBef>
                <a:spcPts val="600"/>
              </a:spcBef>
            </a:pPr>
            <a:r>
              <a:rPr lang="sv-SE" sz="1100" dirty="0">
                <a:effectLst/>
                <a:latin typeface="Arial" panose="020B0604020202020204" pitchFamily="34" charset="0"/>
                <a:ea typeface="Calibri" panose="020F0502020204030204" pitchFamily="34" charset="0"/>
                <a:cs typeface="Arial" panose="020B0604020202020204" pitchFamily="34" charset="0"/>
              </a:rPr>
              <a:t>Öka insamling till forskningen för att förebygga, bota eller lindra typ 1-diabetes hos barn och vuxna.</a:t>
            </a:r>
          </a:p>
          <a:p>
            <a:pPr>
              <a:lnSpc>
                <a:spcPct val="100000"/>
              </a:lnSpc>
              <a:spcBef>
                <a:spcPts val="600"/>
              </a:spcBef>
            </a:pPr>
            <a:r>
              <a:rPr lang="sv-SE" sz="1100" dirty="0">
                <a:effectLst/>
                <a:latin typeface="Arial" panose="020B0604020202020204" pitchFamily="34" charset="0"/>
                <a:ea typeface="Calibri" panose="020F0502020204030204" pitchFamily="34" charset="0"/>
                <a:cs typeface="Arial" panose="020B0604020202020204" pitchFamily="34" charset="0"/>
              </a:rPr>
              <a:t>Öka stödet till drabbade och anhöriga.</a:t>
            </a:r>
          </a:p>
          <a:p>
            <a:pPr>
              <a:lnSpc>
                <a:spcPct val="100000"/>
              </a:lnSpc>
              <a:spcBef>
                <a:spcPts val="600"/>
              </a:spcBef>
              <a:spcAft>
                <a:spcPts val="800"/>
              </a:spcAft>
            </a:pPr>
            <a:r>
              <a:rPr lang="sv-SE" sz="1100" dirty="0">
                <a:effectLst/>
                <a:latin typeface="Arial" panose="020B0604020202020204" pitchFamily="34" charset="0"/>
                <a:ea typeface="Calibri" panose="020F0502020204030204" pitchFamily="34" charset="0"/>
                <a:cs typeface="Arial" panose="020B0604020202020204" pitchFamily="34" charset="0"/>
              </a:rPr>
              <a:t>Öka kunskapen om typ 1-diabetes hos allmänhet, vård och skola.</a:t>
            </a:r>
          </a:p>
          <a:p>
            <a:pPr marL="0" indent="0">
              <a:lnSpc>
                <a:spcPct val="100000"/>
              </a:lnSpc>
              <a:spcBef>
                <a:spcPts val="600"/>
              </a:spcBef>
              <a:spcAft>
                <a:spcPts val="800"/>
              </a:spcAft>
              <a:buNone/>
            </a:pPr>
            <a:r>
              <a:rPr lang="sv-SE" sz="1400" dirty="0">
                <a:effectLst/>
                <a:latin typeface="Arial" panose="020B0604020202020204" pitchFamily="34" charset="0"/>
                <a:ea typeface="Calibri" panose="020F0502020204030204" pitchFamily="34" charset="0"/>
                <a:cs typeface="Arial" panose="020B0604020202020204" pitchFamily="34" charset="0"/>
              </a:rPr>
              <a:t>Riksföreningens kansli består av 7 personer och ligger i Stockholm. </a:t>
            </a:r>
            <a:r>
              <a:rPr lang="sv-SE" sz="1400" dirty="0">
                <a:effectLst/>
                <a:latin typeface="Arial" panose="020B0604020202020204" pitchFamily="34" charset="0"/>
                <a:ea typeface="Calibri" panose="020F0502020204030204" pitchFamily="34" charset="0"/>
              </a:rPr>
              <a:t>Riksföreningen är samarbetsorganet för våra 15 </a:t>
            </a:r>
            <a:r>
              <a:rPr lang="sv-SE" sz="1400" dirty="0">
                <a:latin typeface="Arial" panose="020B0604020202020204" pitchFamily="34" charset="0"/>
                <a:ea typeface="Calibri" panose="020F0502020204030204" pitchFamily="34" charset="0"/>
              </a:rPr>
              <a:t>l</a:t>
            </a:r>
            <a:r>
              <a:rPr lang="sv-SE" sz="1400" dirty="0">
                <a:effectLst/>
                <a:latin typeface="Arial" panose="020B0604020202020204" pitchFamily="34" charset="0"/>
                <a:ea typeface="Calibri" panose="020F0502020204030204" pitchFamily="34" charset="0"/>
              </a:rPr>
              <a:t>okalföreningar runt om i </a:t>
            </a:r>
            <a:r>
              <a:rPr lang="sv-SE" sz="1400" dirty="0">
                <a:latin typeface="Arial" panose="020B0604020202020204" pitchFamily="34" charset="0"/>
                <a:ea typeface="Calibri" panose="020F0502020204030204" pitchFamily="34" charset="0"/>
              </a:rPr>
              <a:t>landet. </a:t>
            </a:r>
            <a:r>
              <a:rPr lang="sv-SE" sz="1400" dirty="0">
                <a:latin typeface="Arial" panose="020B0604020202020204" pitchFamily="34" charset="0"/>
                <a:ea typeface="Calibri" panose="020F0502020204030204" pitchFamily="34" charset="0"/>
                <a:cs typeface="Arial" panose="020B0604020202020204" pitchFamily="34" charset="0"/>
              </a:rPr>
              <a:t/>
            </a:r>
            <a:br>
              <a:rPr lang="sv-SE" sz="1400" dirty="0">
                <a:latin typeface="Arial" panose="020B0604020202020204" pitchFamily="34" charset="0"/>
                <a:ea typeface="Calibri" panose="020F0502020204030204" pitchFamily="34" charset="0"/>
                <a:cs typeface="Arial" panose="020B0604020202020204" pitchFamily="34" charset="0"/>
              </a:rPr>
            </a:br>
            <a:endParaRPr lang="sv-SE" sz="1400" dirty="0">
              <a:latin typeface="Arial" panose="020B0604020202020204" pitchFamily="34" charset="0"/>
              <a:cs typeface="Arial" panose="020B0604020202020204" pitchFamily="34" charset="0"/>
            </a:endParaRPr>
          </a:p>
        </p:txBody>
      </p:sp>
      <p:sp>
        <p:nvSpPr>
          <p:cNvPr id="3" name="textruta 2">
            <a:extLst>
              <a:ext uri="{FF2B5EF4-FFF2-40B4-BE49-F238E27FC236}">
                <a16:creationId xmlns:a16="http://schemas.microsoft.com/office/drawing/2014/main" id="{5625EF28-3521-5646-EA9E-50D471912D18}"/>
              </a:ext>
            </a:extLst>
          </p:cNvPr>
          <p:cNvSpPr txBox="1"/>
          <p:nvPr/>
        </p:nvSpPr>
        <p:spPr>
          <a:xfrm>
            <a:off x="6081020" y="394260"/>
            <a:ext cx="6110980" cy="707886"/>
          </a:xfrm>
          <a:prstGeom prst="rect">
            <a:avLst/>
          </a:prstGeom>
          <a:noFill/>
        </p:spPr>
        <p:txBody>
          <a:bodyPr wrap="square" lIns="91440" tIns="45720" rIns="91440" bIns="45720" anchor="t">
            <a:spAutoFit/>
          </a:bodyPr>
          <a:lstStyle/>
          <a:p>
            <a:r>
              <a:rPr lang="sv-SE" sz="4000" b="1" dirty="0">
                <a:solidFill>
                  <a:schemeClr val="accent1"/>
                </a:solidFill>
                <a:latin typeface="Arial"/>
                <a:cs typeface="Arial"/>
              </a:rPr>
              <a:t>Vår organisation</a:t>
            </a:r>
          </a:p>
        </p:txBody>
      </p:sp>
      <p:pic>
        <p:nvPicPr>
          <p:cNvPr id="14" name="Bildobjekt 13">
            <a:extLst>
              <a:ext uri="{FF2B5EF4-FFF2-40B4-BE49-F238E27FC236}">
                <a16:creationId xmlns:a16="http://schemas.microsoft.com/office/drawing/2014/main" id="{06EC2298-20E8-FC7B-D0F5-B288D09E5528}"/>
              </a:ext>
            </a:extLst>
          </p:cNvPr>
          <p:cNvPicPr>
            <a:picLocks noChangeAspect="1"/>
          </p:cNvPicPr>
          <p:nvPr/>
        </p:nvPicPr>
        <p:blipFill>
          <a:blip r:embed="rId3"/>
          <a:stretch>
            <a:fillRect/>
          </a:stretch>
        </p:blipFill>
        <p:spPr>
          <a:xfrm>
            <a:off x="8935865" y="6083181"/>
            <a:ext cx="2724210" cy="482412"/>
          </a:xfrm>
          <a:prstGeom prst="rect">
            <a:avLst/>
          </a:prstGeom>
        </p:spPr>
      </p:pic>
      <p:pic>
        <p:nvPicPr>
          <p:cNvPr id="4" name="Bildobjekt 3">
            <a:extLst>
              <a:ext uri="{FF2B5EF4-FFF2-40B4-BE49-F238E27FC236}">
                <a16:creationId xmlns:a16="http://schemas.microsoft.com/office/drawing/2014/main" id="{17E9B2E2-C115-C925-9702-6939BB0495FC}"/>
              </a:ext>
            </a:extLst>
          </p:cNvPr>
          <p:cNvPicPr>
            <a:picLocks noChangeAspect="1"/>
          </p:cNvPicPr>
          <p:nvPr/>
        </p:nvPicPr>
        <p:blipFill rotWithShape="1">
          <a:blip r:embed="rId4">
            <a:extLst>
              <a:ext uri="{28A0092B-C50C-407E-A947-70E740481C1C}">
                <a14:useLocalDpi xmlns:a14="http://schemas.microsoft.com/office/drawing/2010/main" val="0"/>
              </a:ext>
            </a:extLst>
          </a:blip>
          <a:srcRect l="20180" t="21647" r="16721" b="20180"/>
          <a:stretch/>
        </p:blipFill>
        <p:spPr>
          <a:xfrm>
            <a:off x="-1" y="0"/>
            <a:ext cx="5579055" cy="6858000"/>
          </a:xfrm>
          <a:prstGeom prst="rect">
            <a:avLst/>
          </a:prstGeom>
        </p:spPr>
      </p:pic>
    </p:spTree>
    <p:extLst>
      <p:ext uri="{BB962C8B-B14F-4D97-AF65-F5344CB8AC3E}">
        <p14:creationId xmlns:p14="http://schemas.microsoft.com/office/powerpoint/2010/main" val="2777954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person, inomhus, sitter, flicka&#10;&#10;Automatiskt genererad beskrivning">
            <a:extLst>
              <a:ext uri="{FF2B5EF4-FFF2-40B4-BE49-F238E27FC236}">
                <a16:creationId xmlns:a16="http://schemas.microsoft.com/office/drawing/2014/main" id="{A27CC1F3-1686-06C5-2628-8914FDE247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85727" y="0"/>
            <a:ext cx="4941710" cy="6858000"/>
          </a:xfrm>
          <a:prstGeom prst="rect">
            <a:avLst/>
          </a:prstGeom>
        </p:spPr>
      </p:pic>
      <p:sp>
        <p:nvSpPr>
          <p:cNvPr id="11" name="Google Shape;401;p88">
            <a:extLst>
              <a:ext uri="{FF2B5EF4-FFF2-40B4-BE49-F238E27FC236}">
                <a16:creationId xmlns:a16="http://schemas.microsoft.com/office/drawing/2014/main" id="{3A29427D-04A6-435F-BB2C-161A807F3873}"/>
              </a:ext>
            </a:extLst>
          </p:cNvPr>
          <p:cNvSpPr txBox="1">
            <a:spLocks/>
          </p:cNvSpPr>
          <p:nvPr/>
        </p:nvSpPr>
        <p:spPr>
          <a:xfrm>
            <a:off x="332751" y="189699"/>
            <a:ext cx="6189357" cy="11352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sv-SE" sz="5333" kern="0">
              <a:solidFill>
                <a:srgbClr val="4D85CA"/>
              </a:solidFill>
            </a:endParaRPr>
          </a:p>
        </p:txBody>
      </p:sp>
      <p:sp>
        <p:nvSpPr>
          <p:cNvPr id="30" name="Google Shape;402;p88">
            <a:extLst>
              <a:ext uri="{FF2B5EF4-FFF2-40B4-BE49-F238E27FC236}">
                <a16:creationId xmlns:a16="http://schemas.microsoft.com/office/drawing/2014/main" id="{B21CB0E9-B08D-4842-8258-2F5E91358F8D}"/>
              </a:ext>
            </a:extLst>
          </p:cNvPr>
          <p:cNvSpPr txBox="1">
            <a:spLocks/>
          </p:cNvSpPr>
          <p:nvPr/>
        </p:nvSpPr>
        <p:spPr>
          <a:xfrm>
            <a:off x="45358" y="4924508"/>
            <a:ext cx="740990" cy="52025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4D85CA"/>
              </a:buClr>
            </a:pPr>
            <a:endParaRPr lang="sv-SE" sz="2800" kern="0">
              <a:solidFill>
                <a:srgbClr val="4D85CA"/>
              </a:solidFill>
              <a:ea typeface="Roboto"/>
              <a:sym typeface="Roboto"/>
            </a:endParaRPr>
          </a:p>
        </p:txBody>
      </p:sp>
      <p:sp>
        <p:nvSpPr>
          <p:cNvPr id="4" name="Rektangel 3">
            <a:extLst>
              <a:ext uri="{FF2B5EF4-FFF2-40B4-BE49-F238E27FC236}">
                <a16:creationId xmlns:a16="http://schemas.microsoft.com/office/drawing/2014/main" id="{1D6D417E-50C6-001F-39FC-061B8F1C30E3}"/>
              </a:ext>
            </a:extLst>
          </p:cNvPr>
          <p:cNvSpPr/>
          <p:nvPr/>
        </p:nvSpPr>
        <p:spPr>
          <a:xfrm>
            <a:off x="0" y="5923721"/>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21C191AA-A4BD-B2AB-1A76-FF09682FEF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7" name="Google Shape;335;p79">
            <a:extLst>
              <a:ext uri="{FF2B5EF4-FFF2-40B4-BE49-F238E27FC236}">
                <a16:creationId xmlns:a16="http://schemas.microsoft.com/office/drawing/2014/main" id="{A9005A01-F30E-9469-766F-872CEA611C16}"/>
              </a:ext>
            </a:extLst>
          </p:cNvPr>
          <p:cNvSpPr txBox="1">
            <a:spLocks/>
          </p:cNvSpPr>
          <p:nvPr/>
        </p:nvSpPr>
        <p:spPr>
          <a:xfrm>
            <a:off x="377224" y="179588"/>
            <a:ext cx="6049474"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dirty="0">
                <a:solidFill>
                  <a:srgbClr val="4996D2"/>
                </a:solidFill>
                <a:latin typeface="Arial"/>
                <a:cs typeface="Arial"/>
              </a:rPr>
              <a:t>Vår vision är att bota typ 1-diabetes till 2040</a:t>
            </a:r>
          </a:p>
        </p:txBody>
      </p:sp>
      <p:sp>
        <p:nvSpPr>
          <p:cNvPr id="8" name="Google Shape;334;p79">
            <a:extLst>
              <a:ext uri="{FF2B5EF4-FFF2-40B4-BE49-F238E27FC236}">
                <a16:creationId xmlns:a16="http://schemas.microsoft.com/office/drawing/2014/main" id="{BDAA28FD-4902-3D4B-8BCF-81DD16D30BEC}"/>
              </a:ext>
            </a:extLst>
          </p:cNvPr>
          <p:cNvSpPr txBox="1">
            <a:spLocks/>
          </p:cNvSpPr>
          <p:nvPr/>
        </p:nvSpPr>
        <p:spPr>
          <a:xfrm>
            <a:off x="293312" y="1615523"/>
            <a:ext cx="5958237" cy="417567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055" indent="0">
              <a:lnSpc>
                <a:spcPct val="100000"/>
              </a:lnSpc>
              <a:spcBef>
                <a:spcPts val="600"/>
              </a:spcBef>
              <a:buFont typeface="Arial" panose="020B0604020202020204" pitchFamily="34" charset="0"/>
              <a:buNone/>
            </a:pPr>
            <a:r>
              <a:rPr lang="sv" sz="1600" b="1" dirty="0">
                <a:latin typeface="Arial" panose="020B0604020202020204" pitchFamily="34" charset="0"/>
                <a:cs typeface="Arial" panose="020B0604020202020204" pitchFamily="34" charset="0"/>
              </a:rPr>
              <a:t>Barndiabetesfonden kämpar för en framtid utan typ 1-diabetes. Vi stöder forskning vars syfte är att förebygga, lindra eller bota typ 1-diabetes hos barn och vuxna.</a:t>
            </a:r>
          </a:p>
          <a:p>
            <a:pPr marL="186055" indent="0">
              <a:lnSpc>
                <a:spcPct val="100000"/>
              </a:lnSpc>
              <a:spcBef>
                <a:spcPts val="600"/>
              </a:spcBef>
              <a:buFont typeface="Arial" panose="020B0604020202020204" pitchFamily="34" charset="0"/>
              <a:buNone/>
            </a:pPr>
            <a:endParaRPr lang="sv" sz="1600" dirty="0">
              <a:latin typeface="Arial" panose="020B0604020202020204" pitchFamily="34" charset="0"/>
              <a:cs typeface="Arial" panose="020B0604020202020204" pitchFamily="34" charset="0"/>
            </a:endParaRPr>
          </a:p>
          <a:p>
            <a:pPr marL="186055" indent="0">
              <a:lnSpc>
                <a:spcPct val="100000"/>
              </a:lnSpc>
              <a:spcBef>
                <a:spcPts val="600"/>
              </a:spcBef>
              <a:buFont typeface="Arial" panose="020B0604020202020204" pitchFamily="34" charset="0"/>
              <a:buNone/>
            </a:pPr>
            <a:r>
              <a:rPr lang="sv" sz="1600" b="1" dirty="0">
                <a:latin typeface="Arial" panose="020B0604020202020204" pitchFamily="34" charset="0"/>
                <a:cs typeface="Arial" panose="020B0604020202020204" pitchFamily="34" charset="0"/>
              </a:rPr>
              <a:t>Vårt uppdrag:</a:t>
            </a:r>
            <a:endParaRPr lang="sv" sz="1600" dirty="0">
              <a:latin typeface="Arial" panose="020B0604020202020204" pitchFamily="34" charset="0"/>
              <a:cs typeface="Arial" panose="020B0604020202020204" pitchFamily="34" charset="0"/>
            </a:endParaRPr>
          </a:p>
          <a:p>
            <a:pPr marL="471805" indent="-285750">
              <a:lnSpc>
                <a:spcPct val="100000"/>
              </a:lnSpc>
              <a:spcBef>
                <a:spcPts val="600"/>
              </a:spcBef>
            </a:pPr>
            <a:r>
              <a:rPr lang="sv" sz="1600" dirty="0">
                <a:latin typeface="Arial" panose="020B0604020202020204" pitchFamily="34" charset="0"/>
                <a:cs typeface="Arial" panose="020B0604020202020204" pitchFamily="34" charset="0"/>
              </a:rPr>
              <a:t>Öka insamling till forskningen</a:t>
            </a:r>
          </a:p>
          <a:p>
            <a:pPr marL="471805" indent="-285750">
              <a:lnSpc>
                <a:spcPct val="100000"/>
              </a:lnSpc>
              <a:spcBef>
                <a:spcPts val="600"/>
              </a:spcBef>
            </a:pPr>
            <a:r>
              <a:rPr lang="sv" sz="1600" dirty="0">
                <a:latin typeface="Arial" panose="020B0604020202020204" pitchFamily="34" charset="0"/>
                <a:cs typeface="Arial" panose="020B0604020202020204" pitchFamily="34" charset="0"/>
              </a:rPr>
              <a:t>Öka kunskapen om typ 1-diabetes hos allmänhet, vård och skola</a:t>
            </a:r>
          </a:p>
          <a:p>
            <a:pPr marL="471805" indent="-285750">
              <a:lnSpc>
                <a:spcPct val="100000"/>
              </a:lnSpc>
              <a:spcBef>
                <a:spcPts val="600"/>
              </a:spcBef>
            </a:pPr>
            <a:r>
              <a:rPr lang="sv" sz="1600" dirty="0">
                <a:latin typeface="Arial" panose="020B0604020202020204" pitchFamily="34" charset="0"/>
                <a:cs typeface="Arial" panose="020B0604020202020204" pitchFamily="34" charset="0"/>
              </a:rPr>
              <a:t>Öka stödet till drabbade med familjer</a:t>
            </a:r>
            <a:br>
              <a:rPr lang="sv" sz="1600" dirty="0">
                <a:latin typeface="Arial" panose="020B0604020202020204" pitchFamily="34" charset="0"/>
                <a:cs typeface="Arial" panose="020B0604020202020204" pitchFamily="34" charset="0"/>
              </a:rPr>
            </a:br>
            <a:endParaRPr lang="sv" sz="1600" dirty="0">
              <a:latin typeface="Arial" panose="020B0604020202020204" pitchFamily="34" charset="0"/>
              <a:cs typeface="Arial" panose="020B0604020202020204" pitchFamily="34" charset="0"/>
            </a:endParaRPr>
          </a:p>
          <a:p>
            <a:pPr marL="186055" indent="0">
              <a:lnSpc>
                <a:spcPct val="100000"/>
              </a:lnSpc>
              <a:spcBef>
                <a:spcPts val="600"/>
              </a:spcBef>
              <a:buNone/>
            </a:pPr>
            <a:endParaRPr lang="sv" sz="1600" u="sng" dirty="0">
              <a:latin typeface="Arial" panose="020B0604020202020204" pitchFamily="34" charset="0"/>
              <a:cs typeface="Arial" panose="020B0604020202020204" pitchFamily="34" charset="0"/>
            </a:endParaRPr>
          </a:p>
          <a:p>
            <a:pPr marL="186055" indent="0">
              <a:lnSpc>
                <a:spcPct val="100000"/>
              </a:lnSpc>
              <a:spcBef>
                <a:spcPts val="600"/>
              </a:spcBef>
              <a:buNone/>
            </a:pPr>
            <a:r>
              <a:rPr lang="sv" sz="1200" b="1" dirty="0">
                <a:latin typeface="Arial" panose="020B0604020202020204" pitchFamily="34" charset="0"/>
                <a:cs typeface="Arial" panose="020B0604020202020204" pitchFamily="34" charset="0"/>
              </a:rPr>
              <a:t>Barndiabetesfonden är den enda insamlingsorganisationen i Sverige med enskilt fokus på typ 1-diabetes.</a:t>
            </a:r>
          </a:p>
        </p:txBody>
      </p:sp>
    </p:spTree>
    <p:extLst>
      <p:ext uri="{BB962C8B-B14F-4D97-AF65-F5344CB8AC3E}">
        <p14:creationId xmlns:p14="http://schemas.microsoft.com/office/powerpoint/2010/main" val="120372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95A2495-9E1B-0DA8-DF2C-6DB570EC5AF7}"/>
              </a:ext>
            </a:extLst>
          </p:cNvPr>
          <p:cNvPicPr>
            <a:picLocks noChangeAspect="1"/>
          </p:cNvPicPr>
          <p:nvPr/>
        </p:nvPicPr>
        <p:blipFill>
          <a:blip r:embed="rId3"/>
          <a:stretch>
            <a:fillRect/>
          </a:stretch>
        </p:blipFill>
        <p:spPr>
          <a:xfrm>
            <a:off x="5530979" y="356339"/>
            <a:ext cx="5855632" cy="5375866"/>
          </a:xfrm>
          <a:prstGeom prst="rect">
            <a:avLst/>
          </a:prstGeom>
        </p:spPr>
      </p:pic>
      <p:pic>
        <p:nvPicPr>
          <p:cNvPr id="5" name="Bildobjekt 4">
            <a:extLst>
              <a:ext uri="{FF2B5EF4-FFF2-40B4-BE49-F238E27FC236}">
                <a16:creationId xmlns:a16="http://schemas.microsoft.com/office/drawing/2014/main" id="{B4DDC8CA-EDB5-AA21-9C7D-F8826E46D3D2}"/>
              </a:ext>
            </a:extLst>
          </p:cNvPr>
          <p:cNvPicPr>
            <a:picLocks noChangeAspect="1"/>
          </p:cNvPicPr>
          <p:nvPr/>
        </p:nvPicPr>
        <p:blipFill>
          <a:blip r:embed="rId4"/>
          <a:stretch>
            <a:fillRect/>
          </a:stretch>
        </p:blipFill>
        <p:spPr>
          <a:xfrm>
            <a:off x="0" y="0"/>
            <a:ext cx="4717498" cy="6858000"/>
          </a:xfrm>
          <a:prstGeom prst="rect">
            <a:avLst/>
          </a:prstGeom>
        </p:spPr>
      </p:pic>
      <p:pic>
        <p:nvPicPr>
          <p:cNvPr id="6" name="Bildobjekt 5">
            <a:extLst>
              <a:ext uri="{FF2B5EF4-FFF2-40B4-BE49-F238E27FC236}">
                <a16:creationId xmlns:a16="http://schemas.microsoft.com/office/drawing/2014/main" id="{30A6892B-DCEF-3A0B-18FC-76937223A84B}"/>
              </a:ext>
            </a:extLst>
          </p:cNvPr>
          <p:cNvPicPr>
            <a:picLocks noChangeAspect="1"/>
          </p:cNvPicPr>
          <p:nvPr/>
        </p:nvPicPr>
        <p:blipFill>
          <a:blip r:embed="rId5"/>
          <a:stretch>
            <a:fillRect/>
          </a:stretch>
        </p:blipFill>
        <p:spPr>
          <a:xfrm>
            <a:off x="9142518" y="6198515"/>
            <a:ext cx="2724210" cy="482412"/>
          </a:xfrm>
          <a:prstGeom prst="rect">
            <a:avLst/>
          </a:prstGeom>
        </p:spPr>
      </p:pic>
    </p:spTree>
    <p:extLst>
      <p:ext uri="{BB962C8B-B14F-4D97-AF65-F5344CB8AC3E}">
        <p14:creationId xmlns:p14="http://schemas.microsoft.com/office/powerpoint/2010/main" val="26635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F127513-BEB2-DC5E-8DE4-7FE1E75D7E26}"/>
              </a:ext>
            </a:extLst>
          </p:cNvPr>
          <p:cNvPicPr>
            <a:picLocks noChangeAspect="1"/>
          </p:cNvPicPr>
          <p:nvPr/>
        </p:nvPicPr>
        <p:blipFill>
          <a:blip r:embed="rId2"/>
          <a:stretch>
            <a:fillRect/>
          </a:stretch>
        </p:blipFill>
        <p:spPr>
          <a:xfrm>
            <a:off x="9142518" y="6198515"/>
            <a:ext cx="2724210" cy="482412"/>
          </a:xfrm>
          <a:prstGeom prst="rect">
            <a:avLst/>
          </a:prstGeom>
        </p:spPr>
      </p:pic>
      <p:sp>
        <p:nvSpPr>
          <p:cNvPr id="2" name="Google Shape;335;p79">
            <a:extLst>
              <a:ext uri="{FF2B5EF4-FFF2-40B4-BE49-F238E27FC236}">
                <a16:creationId xmlns:a16="http://schemas.microsoft.com/office/drawing/2014/main" id="{21F402B9-31E8-2C63-C0E2-CE934BAAF93C}"/>
              </a:ext>
            </a:extLst>
          </p:cNvPr>
          <p:cNvSpPr txBox="1">
            <a:spLocks/>
          </p:cNvSpPr>
          <p:nvPr/>
        </p:nvSpPr>
        <p:spPr>
          <a:xfrm>
            <a:off x="377224" y="179588"/>
            <a:ext cx="11489504"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000" b="1" dirty="0">
                <a:solidFill>
                  <a:srgbClr val="4996D2"/>
                </a:solidFill>
                <a:latin typeface="Arial"/>
                <a:cs typeface="Arial"/>
              </a:rPr>
              <a:t>Vi stödjer 26 forskningsstudier 2024 –  </a:t>
            </a:r>
            <a:r>
              <a:rPr lang="sv-SE" sz="2000" b="1" dirty="0">
                <a:solidFill>
                  <a:srgbClr val="4996D2"/>
                </a:solidFill>
                <a:latin typeface="Arial"/>
                <a:cs typeface="Arial"/>
              </a:rPr>
              <a:t>Alla i syfte att förebygga, lindra eller bota typ 1-diabetes</a:t>
            </a:r>
          </a:p>
          <a:p>
            <a:endParaRPr lang="sv-SE" sz="1600" dirty="0">
              <a:solidFill>
                <a:srgbClr val="4996D2"/>
              </a:solidFill>
              <a:latin typeface="Arial"/>
              <a:cs typeface="Arial"/>
            </a:endParaRPr>
          </a:p>
          <a:p>
            <a:r>
              <a:rPr lang="sv-SE" sz="1600" dirty="0">
                <a:latin typeface="Arial"/>
                <a:cs typeface="Arial"/>
              </a:rPr>
              <a:t>Läs mer om forskningen vi stödjer här: </a:t>
            </a:r>
            <a:r>
              <a:rPr lang="sv-SE" sz="1600" dirty="0">
                <a:latin typeface="Arial"/>
                <a:cs typeface="Arial"/>
                <a:hlinkClick r:id="rId3"/>
              </a:rPr>
              <a:t>https://www.barndiabetesfonden.se/forskning-typ-1-diabetes/</a:t>
            </a:r>
            <a:endParaRPr lang="sv-SE" sz="1600" dirty="0">
              <a:latin typeface="Arial"/>
              <a:cs typeface="Arial"/>
            </a:endParaRPr>
          </a:p>
          <a:p>
            <a:endParaRPr lang="sv-SE" sz="1600" dirty="0">
              <a:latin typeface="Arial"/>
              <a:cs typeface="Arial"/>
            </a:endParaRPr>
          </a:p>
        </p:txBody>
      </p:sp>
      <p:pic>
        <p:nvPicPr>
          <p:cNvPr id="4" name="Bildobjekt 3">
            <a:extLst>
              <a:ext uri="{FF2B5EF4-FFF2-40B4-BE49-F238E27FC236}">
                <a16:creationId xmlns:a16="http://schemas.microsoft.com/office/drawing/2014/main" id="{A95E2C69-850F-53BB-12C9-C4B858DC2CD2}"/>
              </a:ext>
            </a:extLst>
          </p:cNvPr>
          <p:cNvPicPr>
            <a:picLocks noChangeAspect="1"/>
          </p:cNvPicPr>
          <p:nvPr/>
        </p:nvPicPr>
        <p:blipFill>
          <a:blip r:embed="rId4"/>
          <a:stretch>
            <a:fillRect/>
          </a:stretch>
        </p:blipFill>
        <p:spPr>
          <a:xfrm>
            <a:off x="448689" y="1581810"/>
            <a:ext cx="4814687" cy="1156215"/>
          </a:xfrm>
          <a:prstGeom prst="rect">
            <a:avLst/>
          </a:prstGeom>
        </p:spPr>
      </p:pic>
      <p:pic>
        <p:nvPicPr>
          <p:cNvPr id="8" name="Bildobjekt 7">
            <a:extLst>
              <a:ext uri="{FF2B5EF4-FFF2-40B4-BE49-F238E27FC236}">
                <a16:creationId xmlns:a16="http://schemas.microsoft.com/office/drawing/2014/main" id="{6827DA63-1050-7515-2755-E5EF274C657D}"/>
              </a:ext>
            </a:extLst>
          </p:cNvPr>
          <p:cNvPicPr>
            <a:picLocks noChangeAspect="1"/>
          </p:cNvPicPr>
          <p:nvPr/>
        </p:nvPicPr>
        <p:blipFill>
          <a:blip r:embed="rId5"/>
          <a:stretch>
            <a:fillRect/>
          </a:stretch>
        </p:blipFill>
        <p:spPr>
          <a:xfrm>
            <a:off x="448689" y="2855019"/>
            <a:ext cx="4692023" cy="1214339"/>
          </a:xfrm>
          <a:prstGeom prst="rect">
            <a:avLst/>
          </a:prstGeom>
        </p:spPr>
      </p:pic>
      <p:pic>
        <p:nvPicPr>
          <p:cNvPr id="10" name="Bildobjekt 9">
            <a:extLst>
              <a:ext uri="{FF2B5EF4-FFF2-40B4-BE49-F238E27FC236}">
                <a16:creationId xmlns:a16="http://schemas.microsoft.com/office/drawing/2014/main" id="{CAE5C7C4-434F-F133-DDB6-44986C4E8BDC}"/>
              </a:ext>
            </a:extLst>
          </p:cNvPr>
          <p:cNvPicPr>
            <a:picLocks noChangeAspect="1"/>
          </p:cNvPicPr>
          <p:nvPr/>
        </p:nvPicPr>
        <p:blipFill>
          <a:blip r:embed="rId6"/>
          <a:stretch>
            <a:fillRect/>
          </a:stretch>
        </p:blipFill>
        <p:spPr>
          <a:xfrm>
            <a:off x="377225" y="4112508"/>
            <a:ext cx="5197246" cy="1306982"/>
          </a:xfrm>
          <a:prstGeom prst="rect">
            <a:avLst/>
          </a:prstGeom>
        </p:spPr>
      </p:pic>
      <p:pic>
        <p:nvPicPr>
          <p:cNvPr id="3" name="Bildobjekt 2">
            <a:extLst>
              <a:ext uri="{FF2B5EF4-FFF2-40B4-BE49-F238E27FC236}">
                <a16:creationId xmlns:a16="http://schemas.microsoft.com/office/drawing/2014/main" id="{FFA7B764-298B-CB5D-FDEB-DCF3868090AB}"/>
              </a:ext>
            </a:extLst>
          </p:cNvPr>
          <p:cNvPicPr>
            <a:picLocks noChangeAspect="1"/>
          </p:cNvPicPr>
          <p:nvPr/>
        </p:nvPicPr>
        <p:blipFill>
          <a:blip r:embed="rId7"/>
          <a:stretch>
            <a:fillRect/>
          </a:stretch>
        </p:blipFill>
        <p:spPr>
          <a:xfrm>
            <a:off x="370879" y="5398663"/>
            <a:ext cx="4547883" cy="1405124"/>
          </a:xfrm>
          <a:prstGeom prst="rect">
            <a:avLst/>
          </a:prstGeom>
        </p:spPr>
      </p:pic>
      <p:pic>
        <p:nvPicPr>
          <p:cNvPr id="5" name="Bildobjekt 4">
            <a:extLst>
              <a:ext uri="{FF2B5EF4-FFF2-40B4-BE49-F238E27FC236}">
                <a16:creationId xmlns:a16="http://schemas.microsoft.com/office/drawing/2014/main" id="{D0F2B85C-AF5F-4BF9-3917-FD395BF9E6CE}"/>
              </a:ext>
            </a:extLst>
          </p:cNvPr>
          <p:cNvPicPr>
            <a:picLocks noChangeAspect="1"/>
          </p:cNvPicPr>
          <p:nvPr/>
        </p:nvPicPr>
        <p:blipFill>
          <a:blip r:embed="rId8"/>
          <a:stretch>
            <a:fillRect/>
          </a:stretch>
        </p:blipFill>
        <p:spPr>
          <a:xfrm>
            <a:off x="5691578" y="1659871"/>
            <a:ext cx="5807484" cy="1341236"/>
          </a:xfrm>
          <a:prstGeom prst="rect">
            <a:avLst/>
          </a:prstGeom>
        </p:spPr>
      </p:pic>
      <p:pic>
        <p:nvPicPr>
          <p:cNvPr id="7" name="Bildobjekt 6">
            <a:extLst>
              <a:ext uri="{FF2B5EF4-FFF2-40B4-BE49-F238E27FC236}">
                <a16:creationId xmlns:a16="http://schemas.microsoft.com/office/drawing/2014/main" id="{37A0B9B9-9A4E-0A75-C9EC-746D6F3C2AC1}"/>
              </a:ext>
            </a:extLst>
          </p:cNvPr>
          <p:cNvPicPr>
            <a:picLocks noChangeAspect="1"/>
          </p:cNvPicPr>
          <p:nvPr/>
        </p:nvPicPr>
        <p:blipFill>
          <a:blip r:embed="rId9"/>
          <a:stretch>
            <a:fillRect/>
          </a:stretch>
        </p:blipFill>
        <p:spPr>
          <a:xfrm>
            <a:off x="5710349" y="2828485"/>
            <a:ext cx="5028276" cy="1038705"/>
          </a:xfrm>
          <a:prstGeom prst="rect">
            <a:avLst/>
          </a:prstGeom>
        </p:spPr>
      </p:pic>
      <p:pic>
        <p:nvPicPr>
          <p:cNvPr id="9" name="Bildobjekt 8">
            <a:extLst>
              <a:ext uri="{FF2B5EF4-FFF2-40B4-BE49-F238E27FC236}">
                <a16:creationId xmlns:a16="http://schemas.microsoft.com/office/drawing/2014/main" id="{43DFB724-CD13-DBC6-D395-E5869AE1BECF}"/>
              </a:ext>
            </a:extLst>
          </p:cNvPr>
          <p:cNvPicPr>
            <a:picLocks noChangeAspect="1"/>
          </p:cNvPicPr>
          <p:nvPr/>
        </p:nvPicPr>
        <p:blipFill>
          <a:blip r:embed="rId10"/>
          <a:stretch>
            <a:fillRect/>
          </a:stretch>
        </p:blipFill>
        <p:spPr>
          <a:xfrm>
            <a:off x="5670350" y="3718689"/>
            <a:ext cx="4591547" cy="1308754"/>
          </a:xfrm>
          <a:prstGeom prst="rect">
            <a:avLst/>
          </a:prstGeom>
        </p:spPr>
      </p:pic>
      <p:pic>
        <p:nvPicPr>
          <p:cNvPr id="11" name="Bildobjekt 10">
            <a:extLst>
              <a:ext uri="{FF2B5EF4-FFF2-40B4-BE49-F238E27FC236}">
                <a16:creationId xmlns:a16="http://schemas.microsoft.com/office/drawing/2014/main" id="{F35F1EC9-2598-2143-98A3-52DC9A15E057}"/>
              </a:ext>
            </a:extLst>
          </p:cNvPr>
          <p:cNvPicPr>
            <a:picLocks noChangeAspect="1"/>
          </p:cNvPicPr>
          <p:nvPr/>
        </p:nvPicPr>
        <p:blipFill>
          <a:blip r:embed="rId11"/>
          <a:stretch>
            <a:fillRect/>
          </a:stretch>
        </p:blipFill>
        <p:spPr>
          <a:xfrm>
            <a:off x="5699198" y="4849027"/>
            <a:ext cx="4431362" cy="1261597"/>
          </a:xfrm>
          <a:prstGeom prst="rect">
            <a:avLst/>
          </a:prstGeom>
        </p:spPr>
      </p:pic>
    </p:spTree>
    <p:extLst>
      <p:ext uri="{BB962C8B-B14F-4D97-AF65-F5344CB8AC3E}">
        <p14:creationId xmlns:p14="http://schemas.microsoft.com/office/powerpoint/2010/main" val="173207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AE3C4A-DE78-3FC7-9F05-00C8E02DAB2A}"/>
              </a:ext>
            </a:extLst>
          </p:cNvPr>
          <p:cNvPicPr>
            <a:picLocks noChangeAspect="1"/>
          </p:cNvPicPr>
          <p:nvPr/>
        </p:nvPicPr>
        <p:blipFill>
          <a:blip r:embed="rId2"/>
          <a:stretch>
            <a:fillRect/>
          </a:stretch>
        </p:blipFill>
        <p:spPr>
          <a:xfrm>
            <a:off x="639095" y="2838669"/>
            <a:ext cx="6658649" cy="3085053"/>
          </a:xfrm>
          <a:prstGeom prst="rect">
            <a:avLst/>
          </a:prstGeom>
        </p:spPr>
      </p:pic>
      <p:sp>
        <p:nvSpPr>
          <p:cNvPr id="6" name="Rektangel: rundade hörn 5">
            <a:extLst>
              <a:ext uri="{FF2B5EF4-FFF2-40B4-BE49-F238E27FC236}">
                <a16:creationId xmlns:a16="http://schemas.microsoft.com/office/drawing/2014/main" id="{F9B0F045-EBB9-BCC9-ABD8-EBEEB1A3B6C0}"/>
              </a:ext>
            </a:extLst>
          </p:cNvPr>
          <p:cNvSpPr/>
          <p:nvPr/>
        </p:nvSpPr>
        <p:spPr>
          <a:xfrm>
            <a:off x="6420465" y="3429226"/>
            <a:ext cx="776749" cy="265471"/>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46E82B55-DC3D-3EBE-1FEC-70EB1A07CB19}"/>
              </a:ext>
            </a:extLst>
          </p:cNvPr>
          <p:cNvSpPr txBox="1">
            <a:spLocks/>
          </p:cNvSpPr>
          <p:nvPr/>
        </p:nvSpPr>
        <p:spPr>
          <a:xfrm>
            <a:off x="639095" y="334298"/>
            <a:ext cx="10048569" cy="194754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b="1" dirty="0">
                <a:solidFill>
                  <a:schemeClr val="accent1"/>
                </a:solidFill>
                <a:latin typeface="Arial" panose="020B0604020202020204" pitchFamily="34" charset="0"/>
                <a:cs typeface="Arial" panose="020B0604020202020204" pitchFamily="34" charset="0"/>
              </a:rPr>
              <a:t>Forskningsstödet står ej i paritet till sjukdomens allvar och omfattning</a:t>
            </a:r>
            <a:br>
              <a:rPr lang="sv-SE" b="1" dirty="0">
                <a:solidFill>
                  <a:schemeClr val="accent1"/>
                </a:solidFill>
                <a:latin typeface="Arial" panose="020B0604020202020204" pitchFamily="34" charset="0"/>
                <a:cs typeface="Arial" panose="020B0604020202020204" pitchFamily="34" charset="0"/>
              </a:rPr>
            </a:br>
            <a:endParaRPr lang="sv-SE" b="1" dirty="0">
              <a:solidFill>
                <a:schemeClr val="accent1"/>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8A1FBF42-3E4F-65BB-1FE6-29976C04B0BA}"/>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3BBC13D0-DF3F-B2B1-7E03-831CBAA628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pic>
        <p:nvPicPr>
          <p:cNvPr id="11" name="Bildobjekt 10">
            <a:extLst>
              <a:ext uri="{FF2B5EF4-FFF2-40B4-BE49-F238E27FC236}">
                <a16:creationId xmlns:a16="http://schemas.microsoft.com/office/drawing/2014/main" id="{68C05AAC-A2CE-87E0-E062-A588A5BDB3A2}"/>
              </a:ext>
            </a:extLst>
          </p:cNvPr>
          <p:cNvPicPr>
            <a:picLocks noChangeAspect="1"/>
          </p:cNvPicPr>
          <p:nvPr/>
        </p:nvPicPr>
        <p:blipFill>
          <a:blip r:embed="rId4"/>
          <a:stretch>
            <a:fillRect/>
          </a:stretch>
        </p:blipFill>
        <p:spPr>
          <a:xfrm>
            <a:off x="8485996" y="2570705"/>
            <a:ext cx="2517751" cy="3064157"/>
          </a:xfrm>
          <a:prstGeom prst="rect">
            <a:avLst/>
          </a:prstGeom>
        </p:spPr>
      </p:pic>
      <p:pic>
        <p:nvPicPr>
          <p:cNvPr id="13" name="Bildobjekt 12">
            <a:extLst>
              <a:ext uri="{FF2B5EF4-FFF2-40B4-BE49-F238E27FC236}">
                <a16:creationId xmlns:a16="http://schemas.microsoft.com/office/drawing/2014/main" id="{015B0F3E-1BE5-F2D3-551C-A771BC8B0661}"/>
              </a:ext>
            </a:extLst>
          </p:cNvPr>
          <p:cNvPicPr>
            <a:picLocks noChangeAspect="1"/>
          </p:cNvPicPr>
          <p:nvPr/>
        </p:nvPicPr>
        <p:blipFill>
          <a:blip r:embed="rId5"/>
          <a:stretch>
            <a:fillRect/>
          </a:stretch>
        </p:blipFill>
        <p:spPr>
          <a:xfrm>
            <a:off x="804942" y="1776645"/>
            <a:ext cx="6097304" cy="1052000"/>
          </a:xfrm>
          <a:prstGeom prst="rect">
            <a:avLst/>
          </a:prstGeom>
        </p:spPr>
      </p:pic>
    </p:spTree>
    <p:extLst>
      <p:ext uri="{BB962C8B-B14F-4D97-AF65-F5344CB8AC3E}">
        <p14:creationId xmlns:p14="http://schemas.microsoft.com/office/powerpoint/2010/main" val="2456308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9B7FA68-ECB0-D916-E0D2-1FD0E6AF03E7}"/>
              </a:ext>
            </a:extLst>
          </p:cNvPr>
          <p:cNvPicPr>
            <a:picLocks noChangeAspect="1"/>
          </p:cNvPicPr>
          <p:nvPr/>
        </p:nvPicPr>
        <p:blipFill rotWithShape="1">
          <a:blip r:embed="rId2"/>
          <a:srcRect l="325" t="478" r="217" b="1"/>
          <a:stretch/>
        </p:blipFill>
        <p:spPr>
          <a:xfrm>
            <a:off x="707922" y="177073"/>
            <a:ext cx="9016181" cy="6133387"/>
          </a:xfrm>
          <a:prstGeom prst="rect">
            <a:avLst/>
          </a:prstGeom>
          <a:ln>
            <a:noFill/>
          </a:ln>
        </p:spPr>
      </p:pic>
      <p:pic>
        <p:nvPicPr>
          <p:cNvPr id="6" name="Bildobjekt 5">
            <a:extLst>
              <a:ext uri="{FF2B5EF4-FFF2-40B4-BE49-F238E27FC236}">
                <a16:creationId xmlns:a16="http://schemas.microsoft.com/office/drawing/2014/main" id="{7F127513-BEB2-DC5E-8DE4-7FE1E75D7E26}"/>
              </a:ext>
            </a:extLst>
          </p:cNvPr>
          <p:cNvPicPr>
            <a:picLocks noChangeAspect="1"/>
          </p:cNvPicPr>
          <p:nvPr/>
        </p:nvPicPr>
        <p:blipFill>
          <a:blip r:embed="rId3"/>
          <a:stretch>
            <a:fillRect/>
          </a:stretch>
        </p:blipFill>
        <p:spPr>
          <a:xfrm>
            <a:off x="9142518" y="6198515"/>
            <a:ext cx="2724210" cy="482412"/>
          </a:xfrm>
          <a:prstGeom prst="rect">
            <a:avLst/>
          </a:prstGeom>
        </p:spPr>
      </p:pic>
    </p:spTree>
    <p:extLst>
      <p:ext uri="{BB962C8B-B14F-4D97-AF65-F5344CB8AC3E}">
        <p14:creationId xmlns:p14="http://schemas.microsoft.com/office/powerpoint/2010/main" val="266709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5" name="textruta 4">
            <a:extLst>
              <a:ext uri="{FF2B5EF4-FFF2-40B4-BE49-F238E27FC236}">
                <a16:creationId xmlns:a16="http://schemas.microsoft.com/office/drawing/2014/main" id="{33C50719-CF02-2919-D768-E277A1E2A592}"/>
              </a:ext>
            </a:extLst>
          </p:cNvPr>
          <p:cNvSpPr txBox="1"/>
          <p:nvPr/>
        </p:nvSpPr>
        <p:spPr>
          <a:xfrm>
            <a:off x="815875" y="479558"/>
            <a:ext cx="9348509" cy="769441"/>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Tack för ett fantastiskt 2023 !</a:t>
            </a:r>
          </a:p>
        </p:txBody>
      </p:sp>
      <p:sp>
        <p:nvSpPr>
          <p:cNvPr id="6" name="Platshållare för innehåll 2">
            <a:extLst>
              <a:ext uri="{FF2B5EF4-FFF2-40B4-BE49-F238E27FC236}">
                <a16:creationId xmlns:a16="http://schemas.microsoft.com/office/drawing/2014/main" id="{3AD474EF-B0B9-9FF1-1E34-718575B602DE}"/>
              </a:ext>
            </a:extLst>
          </p:cNvPr>
          <p:cNvSpPr txBox="1">
            <a:spLocks/>
          </p:cNvSpPr>
          <p:nvPr/>
        </p:nvSpPr>
        <p:spPr>
          <a:xfrm>
            <a:off x="1021151" y="1739561"/>
            <a:ext cx="9617112" cy="3597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600">
              <a:latin typeface="Arial" panose="020B0604020202020204" pitchFamily="34" charset="0"/>
              <a:cs typeface="Arial" panose="020B0604020202020204" pitchFamily="34" charset="0"/>
            </a:endParaRPr>
          </a:p>
        </p:txBody>
      </p:sp>
      <p:sp>
        <p:nvSpPr>
          <p:cNvPr id="2" name="textruta 1">
            <a:extLst>
              <a:ext uri="{FF2B5EF4-FFF2-40B4-BE49-F238E27FC236}">
                <a16:creationId xmlns:a16="http://schemas.microsoft.com/office/drawing/2014/main" id="{113A372B-5E48-6F99-4C76-5169E55C55BD}"/>
              </a:ext>
            </a:extLst>
          </p:cNvPr>
          <p:cNvSpPr txBox="1"/>
          <p:nvPr/>
        </p:nvSpPr>
        <p:spPr>
          <a:xfrm>
            <a:off x="389375" y="1801397"/>
            <a:ext cx="5706625" cy="3539430"/>
          </a:xfrm>
          <a:prstGeom prst="rect">
            <a:avLst/>
          </a:prstGeom>
          <a:noFill/>
        </p:spPr>
        <p:txBody>
          <a:bodyPr wrap="square" lIns="91440" tIns="45720" rIns="91440" bIns="45720" anchor="t">
            <a:spAutoFit/>
          </a:bodyPr>
          <a:lstStyle/>
          <a:p>
            <a:pPr marL="742950" lvl="1" indent="-285750">
              <a:buFont typeface="Arial" panose="020B0604020202020204" pitchFamily="34" charset="0"/>
              <a:buChar char="•"/>
            </a:pPr>
            <a:r>
              <a:rPr lang="sv-SE" sz="1400" dirty="0">
                <a:latin typeface="Arial" panose="020B0604020202020204" pitchFamily="34" charset="0"/>
                <a:cs typeface="Arial" panose="020B0604020202020204" pitchFamily="34" charset="0"/>
              </a:rPr>
              <a:t>Tillsammans samlade vi in ca </a:t>
            </a:r>
            <a:r>
              <a:rPr lang="sv-SE" sz="1400" b="1" dirty="0">
                <a:solidFill>
                  <a:schemeClr val="accent1"/>
                </a:solidFill>
                <a:latin typeface="Arial" panose="020B0604020202020204" pitchFamily="34" charset="0"/>
                <a:cs typeface="Arial" panose="020B0604020202020204" pitchFamily="34" charset="0"/>
              </a:rPr>
              <a:t>25 miljoner till forskning</a:t>
            </a:r>
          </a:p>
          <a:p>
            <a:pPr marL="742950" lvl="1" indent="-285750">
              <a:buFont typeface="Arial" panose="020B0604020202020204" pitchFamily="34" charset="0"/>
              <a:buChar char="•"/>
            </a:pPr>
            <a:endParaRPr lang="sv-SE" sz="1400" b="1" dirty="0">
              <a:solidFill>
                <a:schemeClr val="accent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sv-SE" sz="1400" b="1" dirty="0">
                <a:solidFill>
                  <a:schemeClr val="accent1"/>
                </a:solidFill>
                <a:latin typeface="Arial" panose="020B0604020202020204" pitchFamily="34" charset="0"/>
                <a:cs typeface="Arial" panose="020B0604020202020204" pitchFamily="34" charset="0"/>
              </a:rPr>
              <a:t>Lions samlande in 1,750 mkr till forskning </a:t>
            </a:r>
          </a:p>
          <a:p>
            <a:pPr marL="742950" lvl="1" indent="-285750">
              <a:buFont typeface="Arial" panose="020B0604020202020204" pitchFamily="34" charset="0"/>
              <a:buChar char="•"/>
            </a:pPr>
            <a:endParaRPr lang="sv-SE" sz="1400" b="1" dirty="0">
              <a:solidFill>
                <a:schemeClr val="accent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sv-SE" sz="1400" dirty="0">
                <a:latin typeface="Arial"/>
                <a:cs typeface="Arial"/>
              </a:rPr>
              <a:t>Barndiabetesfonden delar totalt ut över </a:t>
            </a:r>
            <a:r>
              <a:rPr lang="sv-SE" sz="1400" b="1" dirty="0">
                <a:solidFill>
                  <a:schemeClr val="accent1"/>
                </a:solidFill>
                <a:latin typeface="Arial"/>
                <a:cs typeface="Arial"/>
              </a:rPr>
              <a:t>19,4 miljoner </a:t>
            </a:r>
            <a:r>
              <a:rPr lang="sv-SE" sz="1400" dirty="0">
                <a:latin typeface="Arial"/>
                <a:cs typeface="Arial"/>
              </a:rPr>
              <a:t>kronor till </a:t>
            </a:r>
            <a:r>
              <a:rPr lang="sv-SE" sz="1400" b="1" dirty="0">
                <a:solidFill>
                  <a:schemeClr val="accent1"/>
                </a:solidFill>
                <a:latin typeface="Arial"/>
                <a:cs typeface="Arial"/>
              </a:rPr>
              <a:t>26 olika forskningsprojekt </a:t>
            </a:r>
            <a:r>
              <a:rPr lang="sv-SE" sz="1400" dirty="0">
                <a:latin typeface="Arial"/>
                <a:cs typeface="Arial"/>
              </a:rPr>
              <a:t>som syftar till att förebygga, bota eller lindra typ 1-diabetes.</a:t>
            </a:r>
          </a:p>
          <a:p>
            <a:pPr marL="742950" lvl="1" indent="-285750">
              <a:buFont typeface="Arial" panose="020B0604020202020204" pitchFamily="34" charset="0"/>
              <a:buChar char="•"/>
            </a:pPr>
            <a:endParaRPr lang="sv-SE" sz="1400" dirty="0">
              <a:latin typeface="Arial"/>
              <a:cs typeface="Arial"/>
            </a:endParaRPr>
          </a:p>
          <a:p>
            <a:pPr marL="742950" lvl="1" indent="-285750">
              <a:buFont typeface="Arial" panose="020B0604020202020204" pitchFamily="34" charset="0"/>
              <a:buChar char="•"/>
            </a:pPr>
            <a:r>
              <a:rPr lang="sv-SE" sz="1400" dirty="0">
                <a:latin typeface="Arial" panose="020B0604020202020204" pitchFamily="34" charset="0"/>
                <a:cs typeface="Arial" panose="020B0604020202020204" pitchFamily="34" charset="0"/>
              </a:rPr>
              <a:t>Fortsatt största finansiären av forskning kring typ 1-diabetes i Sverige!</a:t>
            </a:r>
          </a:p>
          <a:p>
            <a:pPr marL="742950" lvl="1" indent="-285750">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sv-SE" sz="1400" b="1" dirty="0">
                <a:solidFill>
                  <a:schemeClr val="accent1"/>
                </a:solidFill>
                <a:latin typeface="Arial"/>
                <a:cs typeface="Arial"/>
              </a:rPr>
              <a:t>972 nya medlemmar under året</a:t>
            </a:r>
            <a:endParaRPr lang="sv-SE" sz="1400" dirty="0">
              <a:latin typeface="Arial"/>
              <a:cs typeface="Arial"/>
            </a:endParaRPr>
          </a:p>
          <a:p>
            <a:pPr marL="742950" lvl="1" indent="-285750">
              <a:buFont typeface="Arial" panose="020B0604020202020204" pitchFamily="34" charset="0"/>
              <a:buChar char="•"/>
            </a:pPr>
            <a:endParaRPr lang="sv-SE" sz="1400" dirty="0">
              <a:latin typeface="Arial"/>
              <a:cs typeface="Arial"/>
            </a:endParaRPr>
          </a:p>
          <a:p>
            <a:pPr marL="742950" lvl="1" indent="-285750">
              <a:buFont typeface="Arial" panose="020B0604020202020204" pitchFamily="34" charset="0"/>
              <a:buChar char="•"/>
            </a:pPr>
            <a:r>
              <a:rPr lang="sv-SE" sz="1400" b="1" dirty="0">
                <a:solidFill>
                  <a:schemeClr val="accent1"/>
                </a:solidFill>
                <a:latin typeface="Arial"/>
                <a:cs typeface="Arial"/>
              </a:rPr>
              <a:t>558 nya månadsgivare under året</a:t>
            </a:r>
            <a:endParaRPr lang="sv-SE" sz="1400" dirty="0">
              <a:latin typeface="Arial"/>
              <a:cs typeface="Arial"/>
            </a:endParaRPr>
          </a:p>
          <a:p>
            <a:pPr marL="742950" lvl="1" indent="-285750">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p:txBody>
      </p:sp>
      <p:pic>
        <p:nvPicPr>
          <p:cNvPr id="7" name="Bildobjekt 6">
            <a:extLst>
              <a:ext uri="{FF2B5EF4-FFF2-40B4-BE49-F238E27FC236}">
                <a16:creationId xmlns:a16="http://schemas.microsoft.com/office/drawing/2014/main" id="{B9AB9BF3-F7A7-DF47-E9BD-064F74EB0A41}"/>
              </a:ext>
            </a:extLst>
          </p:cNvPr>
          <p:cNvPicPr>
            <a:picLocks noChangeAspect="1"/>
          </p:cNvPicPr>
          <p:nvPr/>
        </p:nvPicPr>
        <p:blipFill rotWithShape="1">
          <a:blip r:embed="rId4"/>
          <a:srcRect r="2278"/>
          <a:stretch/>
        </p:blipFill>
        <p:spPr>
          <a:xfrm>
            <a:off x="6167751" y="1801397"/>
            <a:ext cx="5799618" cy="2563430"/>
          </a:xfrm>
          <a:prstGeom prst="rect">
            <a:avLst/>
          </a:prstGeom>
        </p:spPr>
      </p:pic>
      <p:sp>
        <p:nvSpPr>
          <p:cNvPr id="11" name="textruta 10">
            <a:extLst>
              <a:ext uri="{FF2B5EF4-FFF2-40B4-BE49-F238E27FC236}">
                <a16:creationId xmlns:a16="http://schemas.microsoft.com/office/drawing/2014/main" id="{6A529426-E695-28A6-CCD3-0293D33FA0EF}"/>
              </a:ext>
            </a:extLst>
          </p:cNvPr>
          <p:cNvSpPr txBox="1"/>
          <p:nvPr/>
        </p:nvSpPr>
        <p:spPr>
          <a:xfrm>
            <a:off x="6176865" y="4453538"/>
            <a:ext cx="4428931" cy="707886"/>
          </a:xfrm>
          <a:prstGeom prst="rect">
            <a:avLst/>
          </a:prstGeom>
          <a:noFill/>
        </p:spPr>
        <p:txBody>
          <a:bodyPr wrap="square">
            <a:spAutoFit/>
          </a:bodyPr>
          <a:lstStyle/>
          <a:p>
            <a:r>
              <a:rPr lang="sv-SE" sz="1000" b="1"/>
              <a:t>Pressrelease 23/1 2024:</a:t>
            </a:r>
          </a:p>
          <a:p>
            <a:r>
              <a:rPr lang="sv-SE" sz="1000">
                <a:hlinkClick r:id="rId5"/>
              </a:rPr>
              <a:t>https://www.mynewsdesk.com/se/barndiabetesfonden/pressreleases/barndiabetesfonden-delar-ut-194-miljoner-till-typ-1-diabetesforskning-3298634</a:t>
            </a:r>
            <a:endParaRPr lang="sv-SE" sz="1000"/>
          </a:p>
          <a:p>
            <a:endParaRPr lang="sv-SE" sz="1000"/>
          </a:p>
        </p:txBody>
      </p:sp>
      <p:pic>
        <p:nvPicPr>
          <p:cNvPr id="3" name="Bild 2" descr="Hjärta med hel fyllning">
            <a:extLst>
              <a:ext uri="{FF2B5EF4-FFF2-40B4-BE49-F238E27FC236}">
                <a16:creationId xmlns:a16="http://schemas.microsoft.com/office/drawing/2014/main" id="{6AC27F7C-3F01-B795-9721-2142AB45853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575941" y="2159902"/>
            <a:ext cx="525408" cy="525408"/>
          </a:xfrm>
          <a:prstGeom prst="rect">
            <a:avLst/>
          </a:prstGeom>
        </p:spPr>
      </p:pic>
      <p:pic>
        <p:nvPicPr>
          <p:cNvPr id="4" name="Bildobjekt 3">
            <a:extLst>
              <a:ext uri="{FF2B5EF4-FFF2-40B4-BE49-F238E27FC236}">
                <a16:creationId xmlns:a16="http://schemas.microsoft.com/office/drawing/2014/main" id="{43027D8B-2AB0-30C3-1161-D81A1FDBB8B6}"/>
              </a:ext>
            </a:extLst>
          </p:cNvPr>
          <p:cNvPicPr>
            <a:picLocks noChangeAspect="1"/>
          </p:cNvPicPr>
          <p:nvPr/>
        </p:nvPicPr>
        <p:blipFill>
          <a:blip r:embed="rId8"/>
          <a:stretch>
            <a:fillRect/>
          </a:stretch>
        </p:blipFill>
        <p:spPr>
          <a:xfrm>
            <a:off x="685777" y="2161009"/>
            <a:ext cx="524301" cy="524301"/>
          </a:xfrm>
          <a:prstGeom prst="rect">
            <a:avLst/>
          </a:prstGeom>
        </p:spPr>
      </p:pic>
    </p:spTree>
    <p:extLst>
      <p:ext uri="{BB962C8B-B14F-4D97-AF65-F5344CB8AC3E}">
        <p14:creationId xmlns:p14="http://schemas.microsoft.com/office/powerpoint/2010/main" val="4114331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46E82B55-DC3D-3EBE-1FEC-70EB1A07CB19}"/>
              </a:ext>
            </a:extLst>
          </p:cNvPr>
          <p:cNvSpPr txBox="1">
            <a:spLocks/>
          </p:cNvSpPr>
          <p:nvPr/>
        </p:nvSpPr>
        <p:spPr>
          <a:xfrm>
            <a:off x="548775" y="290469"/>
            <a:ext cx="10048569" cy="1561361"/>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100" b="1" dirty="0">
                <a:solidFill>
                  <a:schemeClr val="accent1"/>
                </a:solidFill>
                <a:latin typeface="Arial" panose="020B0604020202020204" pitchFamily="34" charset="0"/>
                <a:cs typeface="Arial" panose="020B0604020202020204" pitchFamily="34" charset="0"/>
              </a:rPr>
              <a:t>Barndiabetesfonden     Lions</a:t>
            </a:r>
          </a:p>
        </p:txBody>
      </p:sp>
      <p:sp>
        <p:nvSpPr>
          <p:cNvPr id="8" name="Rektangel 7">
            <a:extLst>
              <a:ext uri="{FF2B5EF4-FFF2-40B4-BE49-F238E27FC236}">
                <a16:creationId xmlns:a16="http://schemas.microsoft.com/office/drawing/2014/main" id="{8A1FBF42-3E4F-65BB-1FE6-29976C04B0BA}"/>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3BBC13D0-DF3F-B2B1-7E03-831CBAA628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2" name="Google Shape;334;p79">
            <a:extLst>
              <a:ext uri="{FF2B5EF4-FFF2-40B4-BE49-F238E27FC236}">
                <a16:creationId xmlns:a16="http://schemas.microsoft.com/office/drawing/2014/main" id="{35082EF7-1A59-FB5D-ED3D-4EE9D86EE9C5}"/>
              </a:ext>
            </a:extLst>
          </p:cNvPr>
          <p:cNvSpPr txBox="1">
            <a:spLocks/>
          </p:cNvSpPr>
          <p:nvPr/>
        </p:nvSpPr>
        <p:spPr>
          <a:xfrm>
            <a:off x="519256" y="965469"/>
            <a:ext cx="6177756" cy="417567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055" indent="0">
              <a:lnSpc>
                <a:spcPct val="100000"/>
              </a:lnSpc>
              <a:spcBef>
                <a:spcPts val="600"/>
              </a:spcBef>
              <a:buFont typeface="Arial" panose="020B0604020202020204" pitchFamily="34" charset="0"/>
              <a:buNone/>
            </a:pPr>
            <a:r>
              <a:rPr lang="sv" sz="1800" b="1" dirty="0">
                <a:latin typeface="Arial" panose="020B0604020202020204" pitchFamily="34" charset="0"/>
                <a:cs typeface="Arial" panose="020B0604020202020204" pitchFamily="34" charset="0"/>
              </a:rPr>
              <a:t>Förslag på aktiviteter</a:t>
            </a:r>
          </a:p>
          <a:p>
            <a:pPr marL="471805" indent="-285750">
              <a:lnSpc>
                <a:spcPct val="100000"/>
              </a:lnSpc>
              <a:spcBef>
                <a:spcPts val="600"/>
              </a:spcBef>
            </a:pPr>
            <a:r>
              <a:rPr lang="sv" sz="1400" dirty="0">
                <a:latin typeface="Arial" panose="020B0604020202020204" pitchFamily="34" charset="0"/>
                <a:cs typeface="Arial" panose="020B0604020202020204" pitchFamily="34" charset="0"/>
              </a:rPr>
              <a:t>Diabeteslunken</a:t>
            </a:r>
          </a:p>
          <a:p>
            <a:pPr marL="471805" indent="-285750">
              <a:lnSpc>
                <a:spcPct val="100000"/>
              </a:lnSpc>
              <a:spcBef>
                <a:spcPts val="600"/>
              </a:spcBef>
            </a:pPr>
            <a:r>
              <a:rPr lang="sv" sz="1400" dirty="0">
                <a:latin typeface="Arial" panose="020B0604020202020204" pitchFamily="34" charset="0"/>
                <a:cs typeface="Arial" panose="020B0604020202020204" pitchFamily="34" charset="0"/>
              </a:rPr>
              <a:t>Ljusmanifestation </a:t>
            </a:r>
          </a:p>
          <a:p>
            <a:pPr marL="471805" indent="-285750">
              <a:lnSpc>
                <a:spcPct val="100000"/>
              </a:lnSpc>
              <a:spcBef>
                <a:spcPts val="600"/>
              </a:spcBef>
            </a:pPr>
            <a:r>
              <a:rPr lang="sv" sz="1400" dirty="0">
                <a:latin typeface="Arial" panose="020B0604020202020204" pitchFamily="34" charset="0"/>
                <a:cs typeface="Arial" panose="020B0604020202020204" pitchFamily="34" charset="0"/>
              </a:rPr>
              <a:t>Loppis</a:t>
            </a:r>
          </a:p>
          <a:p>
            <a:pPr marL="471805" indent="-285750">
              <a:lnSpc>
                <a:spcPct val="100000"/>
              </a:lnSpc>
              <a:spcBef>
                <a:spcPts val="600"/>
              </a:spcBef>
            </a:pPr>
            <a:r>
              <a:rPr lang="sv" sz="1400" dirty="0">
                <a:latin typeface="Arial" panose="020B0604020202020204" pitchFamily="34" charset="0"/>
                <a:cs typeface="Arial" panose="020B0604020202020204" pitchFamily="34" charset="0"/>
              </a:rPr>
              <a:t>Julmarknad</a:t>
            </a:r>
          </a:p>
          <a:p>
            <a:pPr marL="471805" indent="-285750">
              <a:lnSpc>
                <a:spcPct val="100000"/>
              </a:lnSpc>
              <a:spcBef>
                <a:spcPts val="600"/>
              </a:spcBef>
            </a:pPr>
            <a:r>
              <a:rPr lang="sv" sz="1400" dirty="0">
                <a:latin typeface="Arial" panose="020B0604020202020204" pitchFamily="34" charset="0"/>
                <a:cs typeface="Arial" panose="020B0604020202020204" pitchFamily="34" charset="0"/>
              </a:rPr>
              <a:t>Sprida information (dela och engagera) och samla in pengar via Facebook</a:t>
            </a:r>
          </a:p>
          <a:p>
            <a:pPr marL="186055" indent="0">
              <a:lnSpc>
                <a:spcPct val="100000"/>
              </a:lnSpc>
              <a:spcBef>
                <a:spcPts val="600"/>
              </a:spcBef>
              <a:buFont typeface="Arial" panose="020B0604020202020204" pitchFamily="34" charset="0"/>
              <a:buNone/>
            </a:pPr>
            <a:endParaRPr lang="sv" sz="1200" dirty="0">
              <a:latin typeface="Arial" panose="020B0604020202020204" pitchFamily="34" charset="0"/>
              <a:cs typeface="Arial" panose="020B0604020202020204" pitchFamily="34" charset="0"/>
            </a:endParaRPr>
          </a:p>
          <a:p>
            <a:pPr marL="186055" indent="0">
              <a:lnSpc>
                <a:spcPct val="100000"/>
              </a:lnSpc>
              <a:spcBef>
                <a:spcPts val="600"/>
              </a:spcBef>
              <a:buFont typeface="Arial" panose="020B0604020202020204" pitchFamily="34" charset="0"/>
              <a:buNone/>
            </a:pPr>
            <a:r>
              <a:rPr lang="sv" sz="1800" b="1" dirty="0">
                <a:latin typeface="Arial" panose="020B0604020202020204" pitchFamily="34" charset="0"/>
                <a:cs typeface="Arial" panose="020B0604020202020204" pitchFamily="34" charset="0"/>
              </a:rPr>
              <a:t>Tips!</a:t>
            </a:r>
          </a:p>
          <a:p>
            <a:pPr marL="471805" indent="-285750">
              <a:lnSpc>
                <a:spcPct val="100000"/>
              </a:lnSpc>
              <a:spcBef>
                <a:spcPts val="600"/>
              </a:spcBef>
            </a:pPr>
            <a:r>
              <a:rPr lang="sv" sz="1200" dirty="0">
                <a:latin typeface="Arial" panose="020B0604020202020204" pitchFamily="34" charset="0"/>
                <a:cs typeface="Arial" panose="020B0604020202020204" pitchFamily="34" charset="0"/>
              </a:rPr>
              <a:t>Kroka arm med våra Lokalföreningar vid aktiviteter – tillsammans blir vi starka! </a:t>
            </a:r>
            <a:r>
              <a:rPr lang="sv-SE" sz="1200" b="0" i="0" dirty="0">
                <a:solidFill>
                  <a:srgbClr val="000000"/>
                </a:solidFill>
                <a:effectLst/>
                <a:latin typeface="Arial" panose="020B0604020202020204" pitchFamily="34" charset="0"/>
                <a:cs typeface="Arial" panose="020B0604020202020204" pitchFamily="34" charset="0"/>
              </a:rPr>
              <a:t>Linköping: </a:t>
            </a:r>
            <a:r>
              <a:rPr lang="sv-SE" sz="1200" b="0" i="0" u="sng" strike="noStrike" dirty="0">
                <a:solidFill>
                  <a:srgbClr val="0563C1"/>
                </a:solidFill>
                <a:effectLst/>
                <a:latin typeface="Calibri" panose="020F0502020204030204" pitchFamily="34" charset="0"/>
                <a:hlinkClick r:id="rId4"/>
              </a:rPr>
              <a:t>linkoping@barndiabetesfonden.se</a:t>
            </a:r>
            <a:r>
              <a:rPr lang="sv-SE" sz="1200" b="0" i="0" dirty="0">
                <a:solidFill>
                  <a:srgbClr val="000000"/>
                </a:solidFill>
                <a:effectLst/>
                <a:latin typeface="Calibri" panose="020F0502020204030204" pitchFamily="34" charset="0"/>
              </a:rPr>
              <a:t> </a:t>
            </a:r>
            <a:endParaRPr lang="sv" sz="1200" dirty="0">
              <a:latin typeface="Arial" panose="020B0604020202020204" pitchFamily="34" charset="0"/>
              <a:cs typeface="Arial" panose="020B0604020202020204" pitchFamily="34" charset="0"/>
            </a:endParaRPr>
          </a:p>
          <a:p>
            <a:pPr marL="471805" indent="-285750">
              <a:lnSpc>
                <a:spcPct val="100000"/>
              </a:lnSpc>
              <a:spcBef>
                <a:spcPts val="600"/>
              </a:spcBef>
            </a:pPr>
            <a:r>
              <a:rPr lang="sv" sz="1200" dirty="0">
                <a:latin typeface="Arial" panose="020B0604020202020204" pitchFamily="34" charset="0"/>
                <a:cs typeface="Arial" panose="020B0604020202020204" pitchFamily="34" charset="0"/>
              </a:rPr>
              <a:t>Följ Barndiabetesfonden på Facebook och Instagram – like’a och kommentera </a:t>
            </a:r>
            <a:r>
              <a:rPr lang="sv" sz="1200" dirty="0">
                <a:latin typeface="Arial" panose="020B0604020202020204" pitchFamily="34" charset="0"/>
                <a:cs typeface="Arial" panose="020B0604020202020204" pitchFamily="34" charset="0"/>
                <a:sym typeface="Wingdings" panose="05000000000000000000" pitchFamily="2" charset="2"/>
              </a:rPr>
              <a:t></a:t>
            </a:r>
          </a:p>
          <a:p>
            <a:pPr marL="471805" indent="-285750">
              <a:lnSpc>
                <a:spcPct val="100000"/>
              </a:lnSpc>
              <a:spcBef>
                <a:spcPts val="600"/>
              </a:spcBef>
            </a:pPr>
            <a:r>
              <a:rPr lang="sv" sz="1200" dirty="0">
                <a:latin typeface="Arial" panose="020B0604020202020204" pitchFamily="34" charset="0"/>
                <a:cs typeface="Arial" panose="020B0604020202020204" pitchFamily="34" charset="0"/>
                <a:sym typeface="Wingdings" panose="05000000000000000000" pitchFamily="2" charset="2"/>
              </a:rPr>
              <a:t>Det finns fina produkter i vår webshop: </a:t>
            </a:r>
            <a:r>
              <a:rPr lang="sv-SE" sz="1200" dirty="0">
                <a:latin typeface="Arial" panose="020B0604020202020204" pitchFamily="34" charset="0"/>
                <a:cs typeface="Arial" panose="020B0604020202020204" pitchFamily="34" charset="0"/>
                <a:sym typeface="Wingdings" panose="05000000000000000000" pitchFamily="2" charset="2"/>
                <a:hlinkClick r:id="rId5"/>
              </a:rPr>
              <a:t>https://webbshop.barndiabetesfonden.se/</a:t>
            </a:r>
            <a:endParaRPr lang="sv" sz="1200" dirty="0">
              <a:latin typeface="Arial" panose="020B0604020202020204" pitchFamily="34" charset="0"/>
              <a:cs typeface="Arial" panose="020B0604020202020204" pitchFamily="34" charset="0"/>
              <a:sym typeface="Wingdings" panose="05000000000000000000" pitchFamily="2" charset="2"/>
            </a:endParaRPr>
          </a:p>
          <a:p>
            <a:pPr marL="186055" indent="0">
              <a:lnSpc>
                <a:spcPct val="100000"/>
              </a:lnSpc>
              <a:spcBef>
                <a:spcPts val="600"/>
              </a:spcBef>
              <a:buNone/>
            </a:pPr>
            <a:endParaRPr lang="sv" sz="1200" dirty="0">
              <a:latin typeface="Arial" panose="020B0604020202020204" pitchFamily="34" charset="0"/>
              <a:cs typeface="Arial" panose="020B0604020202020204" pitchFamily="34" charset="0"/>
              <a:sym typeface="Wingdings" panose="05000000000000000000" pitchFamily="2" charset="2"/>
            </a:endParaRPr>
          </a:p>
          <a:p>
            <a:pPr marL="186055" indent="0">
              <a:lnSpc>
                <a:spcPct val="100000"/>
              </a:lnSpc>
              <a:spcBef>
                <a:spcPts val="600"/>
              </a:spcBef>
              <a:buNone/>
            </a:pPr>
            <a:r>
              <a:rPr lang="sv" sz="1800" b="1" dirty="0">
                <a:latin typeface="Arial" panose="020B0604020202020204" pitchFamily="34" charset="0"/>
                <a:cs typeface="Arial" panose="020B0604020202020204" pitchFamily="34" charset="0"/>
                <a:sym typeface="Wingdings" panose="05000000000000000000" pitchFamily="2" charset="2"/>
              </a:rPr>
              <a:t>Informationsmaterial finns på följande länk</a:t>
            </a:r>
            <a:r>
              <a:rPr lang="sv" sz="2000" b="1" dirty="0">
                <a:latin typeface="Arial" panose="020B0604020202020204" pitchFamily="34" charset="0"/>
                <a:cs typeface="Arial" panose="020B0604020202020204" pitchFamily="34" charset="0"/>
                <a:sym typeface="Wingdings" panose="05000000000000000000" pitchFamily="2" charset="2"/>
              </a:rPr>
              <a:t>:</a:t>
            </a:r>
            <a:endParaRPr lang="sv" sz="1600" b="1" dirty="0">
              <a:latin typeface="Arial" panose="020B0604020202020204" pitchFamily="34" charset="0"/>
              <a:cs typeface="Arial" panose="020B0604020202020204" pitchFamily="34" charset="0"/>
            </a:endParaRPr>
          </a:p>
          <a:p>
            <a:pPr marL="186055" indent="0">
              <a:lnSpc>
                <a:spcPct val="100000"/>
              </a:lnSpc>
              <a:spcBef>
                <a:spcPts val="600"/>
              </a:spcBef>
              <a:buFont typeface="Arial" panose="020B0604020202020204" pitchFamily="34" charset="0"/>
              <a:buNone/>
            </a:pPr>
            <a:endParaRPr lang="sv" sz="1600" b="1" dirty="0">
              <a:latin typeface="Arial" panose="020B0604020202020204" pitchFamily="34" charset="0"/>
              <a:cs typeface="Arial" panose="020B0604020202020204" pitchFamily="34" charset="0"/>
            </a:endParaRPr>
          </a:p>
          <a:p>
            <a:pPr marL="186055" indent="0">
              <a:lnSpc>
                <a:spcPct val="100000"/>
              </a:lnSpc>
              <a:spcBef>
                <a:spcPts val="600"/>
              </a:spcBef>
              <a:buFont typeface="Arial" panose="020B0604020202020204" pitchFamily="34" charset="0"/>
              <a:buNone/>
            </a:pPr>
            <a:endParaRPr lang="sv" sz="1200" b="1" dirty="0">
              <a:latin typeface="Arial" panose="020B0604020202020204" pitchFamily="34" charset="0"/>
              <a:cs typeface="Arial" panose="020B0604020202020204" pitchFamily="34" charset="0"/>
            </a:endParaRPr>
          </a:p>
        </p:txBody>
      </p:sp>
      <p:pic>
        <p:nvPicPr>
          <p:cNvPr id="16" name="Bildobjekt 15">
            <a:extLst>
              <a:ext uri="{FF2B5EF4-FFF2-40B4-BE49-F238E27FC236}">
                <a16:creationId xmlns:a16="http://schemas.microsoft.com/office/drawing/2014/main" id="{6AF10263-1D62-3DFD-BECE-F899859F2DC7}"/>
              </a:ext>
            </a:extLst>
          </p:cNvPr>
          <p:cNvPicPr>
            <a:picLocks noChangeAspect="1"/>
          </p:cNvPicPr>
          <p:nvPr/>
        </p:nvPicPr>
        <p:blipFill rotWithShape="1">
          <a:blip r:embed="rId6"/>
          <a:srcRect l="959" t="7823" r="73781" b="46812"/>
          <a:stretch/>
        </p:blipFill>
        <p:spPr>
          <a:xfrm>
            <a:off x="7683805" y="0"/>
            <a:ext cx="4692297" cy="5923722"/>
          </a:xfrm>
          <a:prstGeom prst="rect">
            <a:avLst/>
          </a:prstGeom>
        </p:spPr>
      </p:pic>
      <p:sp>
        <p:nvSpPr>
          <p:cNvPr id="17" name="textruta 16">
            <a:extLst>
              <a:ext uri="{FF2B5EF4-FFF2-40B4-BE49-F238E27FC236}">
                <a16:creationId xmlns:a16="http://schemas.microsoft.com/office/drawing/2014/main" id="{0262BC5B-65CA-B0B0-F2F1-18367A791D4D}"/>
              </a:ext>
            </a:extLst>
          </p:cNvPr>
          <p:cNvSpPr txBox="1"/>
          <p:nvPr/>
        </p:nvSpPr>
        <p:spPr>
          <a:xfrm>
            <a:off x="742610" y="5352829"/>
            <a:ext cx="4651848" cy="677108"/>
          </a:xfrm>
          <a:prstGeom prst="rect">
            <a:avLst/>
          </a:prstGeom>
          <a:noFill/>
        </p:spPr>
        <p:txBody>
          <a:bodyPr wrap="square">
            <a:spAutoFit/>
          </a:bodyPr>
          <a:lstStyle/>
          <a:p>
            <a:r>
              <a:rPr lang="sv-SE" sz="1200" dirty="0">
                <a:hlinkClick r:id="rId7"/>
              </a:rPr>
              <a:t>https://barndiabetes.sharepoint.com/:f:/s/Extern/EhkWpBAvZFxKpkbZNV7qNjUBZCzrwpqQSIJU51E31jMMUQ?e=Fduo2Z</a:t>
            </a:r>
            <a:endParaRPr lang="sv-SE" sz="1200" dirty="0"/>
          </a:p>
          <a:p>
            <a:endParaRPr lang="sv-SE" sz="1400" dirty="0"/>
          </a:p>
        </p:txBody>
      </p:sp>
      <p:pic>
        <p:nvPicPr>
          <p:cNvPr id="18" name="Bild 17" descr="Hjärta med hel fyllning">
            <a:extLst>
              <a:ext uri="{FF2B5EF4-FFF2-40B4-BE49-F238E27FC236}">
                <a16:creationId xmlns:a16="http://schemas.microsoft.com/office/drawing/2014/main" id="{C902A994-2D8D-31A8-B89C-CC6921A28C7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642343" y="371989"/>
            <a:ext cx="525408" cy="525408"/>
          </a:xfrm>
          <a:prstGeom prst="rect">
            <a:avLst/>
          </a:prstGeom>
        </p:spPr>
      </p:pic>
      <p:sp>
        <p:nvSpPr>
          <p:cNvPr id="19" name="Ellips 18">
            <a:extLst>
              <a:ext uri="{FF2B5EF4-FFF2-40B4-BE49-F238E27FC236}">
                <a16:creationId xmlns:a16="http://schemas.microsoft.com/office/drawing/2014/main" id="{FD4012F5-55ED-64EF-E809-70CCBD5EDF7E}"/>
              </a:ext>
            </a:extLst>
          </p:cNvPr>
          <p:cNvSpPr/>
          <p:nvPr/>
        </p:nvSpPr>
        <p:spPr>
          <a:xfrm>
            <a:off x="6507012" y="1317274"/>
            <a:ext cx="2109479" cy="211172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226BE676-4FEC-904A-B152-8EA143F380EF}"/>
              </a:ext>
            </a:extLst>
          </p:cNvPr>
          <p:cNvSpPr txBox="1"/>
          <p:nvPr/>
        </p:nvSpPr>
        <p:spPr>
          <a:xfrm>
            <a:off x="6697012" y="1487973"/>
            <a:ext cx="1860278" cy="1661993"/>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Fråga Lions marknadsgrupp om frågor!</a:t>
            </a:r>
          </a:p>
          <a:p>
            <a:r>
              <a:rPr lang="sv-SE" sz="1000" b="0" i="0" dirty="0">
                <a:solidFill>
                  <a:schemeClr val="bg1"/>
                </a:solidFill>
                <a:effectLst/>
                <a:latin typeface="Arial" panose="020B0604020202020204" pitchFamily="34" charset="0"/>
              </a:rPr>
              <a:t>Pia Rundberg</a:t>
            </a:r>
          </a:p>
          <a:p>
            <a:r>
              <a:rPr lang="sv-SE" sz="1000" b="0" i="0" u="sng" dirty="0">
                <a:solidFill>
                  <a:srgbClr val="0563C1"/>
                </a:solidFill>
                <a:effectLst/>
                <a:latin typeface="Calibri" panose="020F0502020204030204" pitchFamily="34" charset="0"/>
                <a:hlinkClick r:id="rId10"/>
              </a:rPr>
              <a:t>pia@absoderberg.se</a:t>
            </a:r>
            <a:endParaRPr lang="sv-SE" sz="1000" b="0" i="0" dirty="0">
              <a:solidFill>
                <a:schemeClr val="bg1"/>
              </a:solidFill>
              <a:effectLst/>
              <a:latin typeface="Arial" panose="020B0604020202020204" pitchFamily="34" charset="0"/>
            </a:endParaRPr>
          </a:p>
          <a:p>
            <a:r>
              <a:rPr lang="sv-SE" sz="1000" b="0" i="0" dirty="0">
                <a:solidFill>
                  <a:schemeClr val="bg1"/>
                </a:solidFill>
                <a:effectLst/>
                <a:latin typeface="Arial" panose="020B0604020202020204" pitchFamily="34" charset="0"/>
              </a:rPr>
              <a:t>Anna Maria Bernstein </a:t>
            </a:r>
            <a:r>
              <a:rPr lang="sv-SE" sz="1000" b="0" i="0" u="sng" dirty="0">
                <a:solidFill>
                  <a:srgbClr val="0563C1"/>
                </a:solidFill>
                <a:effectLst/>
                <a:latin typeface="Calibri" panose="020F0502020204030204" pitchFamily="34" charset="0"/>
                <a:hlinkClick r:id="rId11"/>
              </a:rPr>
              <a:t>bernstein@telia.com</a:t>
            </a:r>
            <a:r>
              <a:rPr lang="sv-SE" sz="1000" b="0" i="0" dirty="0">
                <a:solidFill>
                  <a:srgbClr val="242424"/>
                </a:solidFill>
                <a:effectLst/>
                <a:latin typeface="Calibri" panose="020F0502020204030204" pitchFamily="34" charset="0"/>
              </a:rPr>
              <a:t>;</a:t>
            </a:r>
            <a:endParaRPr lang="sv-SE" sz="1000" b="0" i="0" dirty="0">
              <a:solidFill>
                <a:schemeClr val="bg1"/>
              </a:solidFill>
              <a:effectLst/>
              <a:latin typeface="Arial" panose="020B0604020202020204" pitchFamily="34" charset="0"/>
            </a:endParaRPr>
          </a:p>
          <a:p>
            <a:r>
              <a:rPr lang="sv-SE" sz="1000" b="0" i="0" dirty="0">
                <a:solidFill>
                  <a:schemeClr val="bg1"/>
                </a:solidFill>
                <a:effectLst/>
                <a:latin typeface="Arial" panose="020B0604020202020204" pitchFamily="34" charset="0"/>
              </a:rPr>
              <a:t> Patrik Eriksson</a:t>
            </a:r>
          </a:p>
          <a:p>
            <a:r>
              <a:rPr lang="sv-SE" sz="1000" b="0" i="0" u="sng" dirty="0">
                <a:solidFill>
                  <a:srgbClr val="0563C1"/>
                </a:solidFill>
                <a:effectLst/>
                <a:latin typeface="Calibri" panose="020F0502020204030204" pitchFamily="34" charset="0"/>
                <a:hlinkClick r:id="rId12"/>
              </a:rPr>
              <a:t>patrikeriksson500@gmail.com</a:t>
            </a:r>
            <a:endParaRPr lang="sv-SE"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89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0A6892B-DCEF-3A0B-18FC-76937223A84B}"/>
              </a:ext>
            </a:extLst>
          </p:cNvPr>
          <p:cNvPicPr>
            <a:picLocks noChangeAspect="1"/>
          </p:cNvPicPr>
          <p:nvPr/>
        </p:nvPicPr>
        <p:blipFill>
          <a:blip r:embed="rId3"/>
          <a:stretch>
            <a:fillRect/>
          </a:stretch>
        </p:blipFill>
        <p:spPr>
          <a:xfrm>
            <a:off x="9142518" y="6198515"/>
            <a:ext cx="2724210" cy="482412"/>
          </a:xfrm>
          <a:prstGeom prst="rect">
            <a:avLst/>
          </a:prstGeom>
        </p:spPr>
      </p:pic>
      <p:pic>
        <p:nvPicPr>
          <p:cNvPr id="4" name="9A9D565A-FE06-4264-A392-BAAAD21A831A">
            <a:extLst>
              <a:ext uri="{FF2B5EF4-FFF2-40B4-BE49-F238E27FC236}">
                <a16:creationId xmlns:a16="http://schemas.microsoft.com/office/drawing/2014/main" id="{02E3D345-EDB9-77AA-9A54-AA13C716BB7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64709" y="4072333"/>
            <a:ext cx="2342330" cy="12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F727E54-0758-47FC-96B5-094E4B7EB920">
            <a:extLst>
              <a:ext uri="{FF2B5EF4-FFF2-40B4-BE49-F238E27FC236}">
                <a16:creationId xmlns:a16="http://schemas.microsoft.com/office/drawing/2014/main" id="{83E234AE-8B30-A8AF-849C-0809404BBD2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4709" y="5369942"/>
            <a:ext cx="2342332" cy="12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ubrik 1">
            <a:extLst>
              <a:ext uri="{FF2B5EF4-FFF2-40B4-BE49-F238E27FC236}">
                <a16:creationId xmlns:a16="http://schemas.microsoft.com/office/drawing/2014/main" id="{CA02DBC0-0D78-A31F-2535-85A48F5C4808}"/>
              </a:ext>
            </a:extLst>
          </p:cNvPr>
          <p:cNvSpPr txBox="1">
            <a:spLocks/>
          </p:cNvSpPr>
          <p:nvPr/>
        </p:nvSpPr>
        <p:spPr>
          <a:xfrm>
            <a:off x="616792" y="552891"/>
            <a:ext cx="10048569" cy="736171"/>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b="1" dirty="0">
                <a:solidFill>
                  <a:schemeClr val="accent1"/>
                </a:solidFill>
                <a:latin typeface="Arial" panose="020B0604020202020204" pitchFamily="34" charset="0"/>
                <a:cs typeface="Arial" panose="020B0604020202020204" pitchFamily="34" charset="0"/>
              </a:rPr>
              <a:t>Material som finns tillgängligt</a:t>
            </a:r>
          </a:p>
        </p:txBody>
      </p:sp>
      <p:pic>
        <p:nvPicPr>
          <p:cNvPr id="10" name="3D5481A9-1FEA-404E-9DAD-4C3E5323E6E0">
            <a:extLst>
              <a:ext uri="{FF2B5EF4-FFF2-40B4-BE49-F238E27FC236}">
                <a16:creationId xmlns:a16="http://schemas.microsoft.com/office/drawing/2014/main" id="{69F5095E-DACE-4480-119E-44DE9DDB8EC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4709" y="2756579"/>
            <a:ext cx="2342331" cy="12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a:extLst>
              <a:ext uri="{FF2B5EF4-FFF2-40B4-BE49-F238E27FC236}">
                <a16:creationId xmlns:a16="http://schemas.microsoft.com/office/drawing/2014/main" id="{C630B6E6-28F7-B775-970E-DC089F48DA2E}"/>
              </a:ext>
            </a:extLst>
          </p:cNvPr>
          <p:cNvPicPr>
            <a:picLocks noChangeAspect="1"/>
          </p:cNvPicPr>
          <p:nvPr/>
        </p:nvPicPr>
        <p:blipFill>
          <a:blip r:embed="rId7"/>
          <a:stretch>
            <a:fillRect/>
          </a:stretch>
        </p:blipFill>
        <p:spPr>
          <a:xfrm>
            <a:off x="3726681" y="2995641"/>
            <a:ext cx="3364789" cy="2374301"/>
          </a:xfrm>
          <a:prstGeom prst="rect">
            <a:avLst/>
          </a:prstGeom>
          <a:effectLst>
            <a:outerShdw blurRad="50800" dist="38100" dir="2700000" algn="tl" rotWithShape="0">
              <a:prstClr val="black">
                <a:alpha val="40000"/>
              </a:prstClr>
            </a:outerShdw>
          </a:effectLst>
        </p:spPr>
      </p:pic>
      <p:sp>
        <p:nvSpPr>
          <p:cNvPr id="12" name="textruta 11">
            <a:extLst>
              <a:ext uri="{FF2B5EF4-FFF2-40B4-BE49-F238E27FC236}">
                <a16:creationId xmlns:a16="http://schemas.microsoft.com/office/drawing/2014/main" id="{C69630B8-2A91-7EFB-B8BB-A91E7DDC9E80}"/>
              </a:ext>
            </a:extLst>
          </p:cNvPr>
          <p:cNvSpPr txBox="1"/>
          <p:nvPr/>
        </p:nvSpPr>
        <p:spPr>
          <a:xfrm>
            <a:off x="711689" y="1652642"/>
            <a:ext cx="3361765" cy="923330"/>
          </a:xfrm>
          <a:prstGeom prst="rect">
            <a:avLst/>
          </a:prstGeom>
          <a:noFill/>
        </p:spPr>
        <p:txBody>
          <a:bodyPr wrap="square" rtlCol="0">
            <a:spAutoFit/>
          </a:bodyPr>
          <a:lstStyle/>
          <a:p>
            <a:r>
              <a:rPr lang="sv-SE" b="1" dirty="0"/>
              <a:t>Bilder &amp; texter för Facebook</a:t>
            </a:r>
          </a:p>
          <a:p>
            <a:r>
              <a:rPr lang="sv-SE" dirty="0"/>
              <a:t>- insamling</a:t>
            </a:r>
          </a:p>
          <a:p>
            <a:r>
              <a:rPr lang="sv-SE" dirty="0"/>
              <a:t>- öka kunskapen</a:t>
            </a:r>
          </a:p>
        </p:txBody>
      </p:sp>
      <p:sp>
        <p:nvSpPr>
          <p:cNvPr id="13" name="textruta 12">
            <a:extLst>
              <a:ext uri="{FF2B5EF4-FFF2-40B4-BE49-F238E27FC236}">
                <a16:creationId xmlns:a16="http://schemas.microsoft.com/office/drawing/2014/main" id="{058F8B00-1147-5A1E-66E0-897A83BCDD58}"/>
              </a:ext>
            </a:extLst>
          </p:cNvPr>
          <p:cNvSpPr txBox="1"/>
          <p:nvPr/>
        </p:nvSpPr>
        <p:spPr>
          <a:xfrm>
            <a:off x="3965878" y="1652642"/>
            <a:ext cx="3890228" cy="923330"/>
          </a:xfrm>
          <a:prstGeom prst="rect">
            <a:avLst/>
          </a:prstGeom>
          <a:noFill/>
        </p:spPr>
        <p:txBody>
          <a:bodyPr wrap="square" rtlCol="0">
            <a:spAutoFit/>
          </a:bodyPr>
          <a:lstStyle/>
          <a:p>
            <a:r>
              <a:rPr lang="sv-SE" b="1" dirty="0"/>
              <a:t>Informationsmaterial</a:t>
            </a:r>
          </a:p>
          <a:p>
            <a:r>
              <a:rPr lang="sv-SE" dirty="0"/>
              <a:t>- Att dela ut vid events &amp; aktiviteter</a:t>
            </a:r>
          </a:p>
          <a:p>
            <a:r>
              <a:rPr lang="sv-SE" dirty="0"/>
              <a:t>- Skyltar till butik, loppis mm</a:t>
            </a:r>
          </a:p>
        </p:txBody>
      </p:sp>
      <p:pic>
        <p:nvPicPr>
          <p:cNvPr id="16" name="Bildobjekt 15">
            <a:extLst>
              <a:ext uri="{FF2B5EF4-FFF2-40B4-BE49-F238E27FC236}">
                <a16:creationId xmlns:a16="http://schemas.microsoft.com/office/drawing/2014/main" id="{972D3C3C-4641-8409-0584-0FAD854ADED4}"/>
              </a:ext>
            </a:extLst>
          </p:cNvPr>
          <p:cNvPicPr>
            <a:picLocks noChangeAspect="1"/>
          </p:cNvPicPr>
          <p:nvPr/>
        </p:nvPicPr>
        <p:blipFill>
          <a:blip r:embed="rId8"/>
          <a:stretch>
            <a:fillRect/>
          </a:stretch>
        </p:blipFill>
        <p:spPr>
          <a:xfrm>
            <a:off x="9786357" y="2130313"/>
            <a:ext cx="2281675" cy="3242175"/>
          </a:xfrm>
          <a:prstGeom prst="rect">
            <a:avLst/>
          </a:prstGeom>
          <a:effectLst>
            <a:outerShdw blurRad="50800" dist="38100" dir="2700000" algn="tl" rotWithShape="0">
              <a:prstClr val="black">
                <a:alpha val="40000"/>
              </a:prstClr>
            </a:outerShdw>
          </a:effectLst>
        </p:spPr>
      </p:pic>
      <p:sp>
        <p:nvSpPr>
          <p:cNvPr id="17" name="textruta 16">
            <a:extLst>
              <a:ext uri="{FF2B5EF4-FFF2-40B4-BE49-F238E27FC236}">
                <a16:creationId xmlns:a16="http://schemas.microsoft.com/office/drawing/2014/main" id="{6477EA5A-34B3-2954-5E86-770D27382ED2}"/>
              </a:ext>
            </a:extLst>
          </p:cNvPr>
          <p:cNvSpPr txBox="1"/>
          <p:nvPr/>
        </p:nvSpPr>
        <p:spPr>
          <a:xfrm>
            <a:off x="7487255" y="5369942"/>
            <a:ext cx="4149193" cy="338554"/>
          </a:xfrm>
          <a:prstGeom prst="rect">
            <a:avLst/>
          </a:prstGeom>
          <a:noFill/>
        </p:spPr>
        <p:txBody>
          <a:bodyPr wrap="square" rtlCol="0">
            <a:spAutoFit/>
          </a:bodyPr>
          <a:lstStyle/>
          <a:p>
            <a:r>
              <a:rPr lang="sv-SE" sz="1600" dirty="0"/>
              <a:t>Skyltar</a:t>
            </a:r>
          </a:p>
        </p:txBody>
      </p:sp>
      <p:sp>
        <p:nvSpPr>
          <p:cNvPr id="18" name="textruta 17">
            <a:extLst>
              <a:ext uri="{FF2B5EF4-FFF2-40B4-BE49-F238E27FC236}">
                <a16:creationId xmlns:a16="http://schemas.microsoft.com/office/drawing/2014/main" id="{7C63C852-8D07-D2E6-943E-0634AA0E7961}"/>
              </a:ext>
            </a:extLst>
          </p:cNvPr>
          <p:cNvSpPr txBox="1"/>
          <p:nvPr/>
        </p:nvSpPr>
        <p:spPr>
          <a:xfrm>
            <a:off x="3965878" y="5302707"/>
            <a:ext cx="724397" cy="338554"/>
          </a:xfrm>
          <a:prstGeom prst="rect">
            <a:avLst/>
          </a:prstGeom>
          <a:noFill/>
        </p:spPr>
        <p:txBody>
          <a:bodyPr wrap="square" rtlCol="0">
            <a:spAutoFit/>
          </a:bodyPr>
          <a:lstStyle/>
          <a:p>
            <a:r>
              <a:rPr lang="sv-SE" sz="1600" dirty="0"/>
              <a:t>Flyer</a:t>
            </a:r>
          </a:p>
        </p:txBody>
      </p:sp>
      <p:pic>
        <p:nvPicPr>
          <p:cNvPr id="20" name="Bildobjekt 19">
            <a:extLst>
              <a:ext uri="{FF2B5EF4-FFF2-40B4-BE49-F238E27FC236}">
                <a16:creationId xmlns:a16="http://schemas.microsoft.com/office/drawing/2014/main" id="{4BAA0A1A-355F-0CC4-00B0-E6C807645D42}"/>
              </a:ext>
            </a:extLst>
          </p:cNvPr>
          <p:cNvPicPr>
            <a:picLocks noChangeAspect="1"/>
          </p:cNvPicPr>
          <p:nvPr/>
        </p:nvPicPr>
        <p:blipFill>
          <a:blip r:embed="rId9"/>
          <a:stretch>
            <a:fillRect/>
          </a:stretch>
        </p:blipFill>
        <p:spPr>
          <a:xfrm>
            <a:off x="7404379" y="2130313"/>
            <a:ext cx="2281675" cy="32396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0742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10" name="Bildobjekt 9">
            <a:extLst>
              <a:ext uri="{FF2B5EF4-FFF2-40B4-BE49-F238E27FC236}">
                <a16:creationId xmlns:a16="http://schemas.microsoft.com/office/drawing/2014/main" id="{9EE264D7-4435-6810-CE81-83699E70B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066" y="92641"/>
            <a:ext cx="5538725" cy="5373882"/>
          </a:xfrm>
          <a:prstGeom prst="rect">
            <a:avLst/>
          </a:prstGeom>
        </p:spPr>
      </p:pic>
      <p:sp>
        <p:nvSpPr>
          <p:cNvPr id="2" name="textruta 1">
            <a:extLst>
              <a:ext uri="{FF2B5EF4-FFF2-40B4-BE49-F238E27FC236}">
                <a16:creationId xmlns:a16="http://schemas.microsoft.com/office/drawing/2014/main" id="{318ED4DE-7174-4C8C-A509-F459EE2B0F8B}"/>
              </a:ext>
            </a:extLst>
          </p:cNvPr>
          <p:cNvSpPr txBox="1"/>
          <p:nvPr/>
        </p:nvSpPr>
        <p:spPr>
          <a:xfrm>
            <a:off x="1110361" y="1160891"/>
            <a:ext cx="9348509" cy="769441"/>
          </a:xfrm>
          <a:prstGeom prst="rect">
            <a:avLst/>
          </a:prstGeom>
          <a:noFill/>
        </p:spPr>
        <p:txBody>
          <a:bodyPr wrap="square" rtlCol="0">
            <a:spAutoFit/>
          </a:bodyPr>
          <a:lstStyle/>
          <a:p>
            <a:pPr>
              <a:buClr>
                <a:srgbClr val="221510"/>
              </a:buClr>
              <a:buSzPts val="2800"/>
            </a:pPr>
            <a:r>
              <a:rPr lang="sv-SE" sz="4400" b="1" dirty="0">
                <a:solidFill>
                  <a:schemeClr val="accent1"/>
                </a:solidFill>
                <a:latin typeface="Arial" panose="020B0604020202020204" pitchFamily="34" charset="0"/>
                <a:cs typeface="Arial" panose="020B0604020202020204" pitchFamily="34" charset="0"/>
              </a:rPr>
              <a:t>Idag</a:t>
            </a:r>
          </a:p>
        </p:txBody>
      </p:sp>
      <p:sp>
        <p:nvSpPr>
          <p:cNvPr id="8" name="Rektangel 7">
            <a:extLst>
              <a:ext uri="{FF2B5EF4-FFF2-40B4-BE49-F238E27FC236}">
                <a16:creationId xmlns:a16="http://schemas.microsoft.com/office/drawing/2014/main" id="{61911086-AF9A-2C6A-ABC0-5F3025ABA490}"/>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a:extLst>
              <a:ext uri="{FF2B5EF4-FFF2-40B4-BE49-F238E27FC236}">
                <a16:creationId xmlns:a16="http://schemas.microsoft.com/office/drawing/2014/main" id="{84E364B1-EEB5-27EE-7B85-21577029A2A6}"/>
              </a:ext>
            </a:extLst>
          </p:cNvPr>
          <p:cNvSpPr txBox="1">
            <a:spLocks/>
          </p:cNvSpPr>
          <p:nvPr/>
        </p:nvSpPr>
        <p:spPr>
          <a:xfrm>
            <a:off x="1110361" y="2230215"/>
            <a:ext cx="6382285" cy="17842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latin typeface="Arial" panose="020B0604020202020204" pitchFamily="34" charset="0"/>
                <a:cs typeface="Arial" panose="020B0604020202020204" pitchFamily="34" charset="0"/>
              </a:rPr>
              <a:t>Kort om typ 1-diabetes</a:t>
            </a:r>
          </a:p>
          <a:p>
            <a:r>
              <a:rPr lang="sv-SE" dirty="0">
                <a:latin typeface="Arial" panose="020B0604020202020204" pitchFamily="34" charset="0"/>
                <a:cs typeface="Arial" panose="020B0604020202020204" pitchFamily="34" charset="0"/>
              </a:rPr>
              <a:t>Om Barndiabetesfonden</a:t>
            </a:r>
          </a:p>
          <a:p>
            <a:r>
              <a:rPr lang="sv-SE" dirty="0">
                <a:latin typeface="Arial" panose="020B0604020202020204" pitchFamily="34" charset="0"/>
                <a:cs typeface="Arial" panose="020B0604020202020204" pitchFamily="34" charset="0"/>
              </a:rPr>
              <a:t>Barndiabetesfonden          Lions</a:t>
            </a:r>
          </a:p>
        </p:txBody>
      </p:sp>
      <p:sp>
        <p:nvSpPr>
          <p:cNvPr id="5" name="Rektangel 4">
            <a:extLst>
              <a:ext uri="{FF2B5EF4-FFF2-40B4-BE49-F238E27FC236}">
                <a16:creationId xmlns:a16="http://schemas.microsoft.com/office/drawing/2014/main" id="{82ABC677-0E6B-ADEE-42BF-893E1E4B642D}"/>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15CFCF3-C003-87B6-12E0-9E54F39210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6070" y="6071798"/>
            <a:ext cx="2829664" cy="510912"/>
          </a:xfrm>
          <a:prstGeom prst="rect">
            <a:avLst/>
          </a:prstGeom>
        </p:spPr>
      </p:pic>
      <p:pic>
        <p:nvPicPr>
          <p:cNvPr id="4" name="Bild 3" descr="Hjärta med hel fyllning">
            <a:extLst>
              <a:ext uri="{FF2B5EF4-FFF2-40B4-BE49-F238E27FC236}">
                <a16:creationId xmlns:a16="http://schemas.microsoft.com/office/drawing/2014/main" id="{A0136C44-E127-2356-6946-78930BE2F22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602586" y="3059906"/>
            <a:ext cx="914400" cy="914400"/>
          </a:xfrm>
          <a:prstGeom prst="rect">
            <a:avLst/>
          </a:prstGeom>
        </p:spPr>
      </p:pic>
    </p:spTree>
    <p:extLst>
      <p:ext uri="{BB962C8B-B14F-4D97-AF65-F5344CB8AC3E}">
        <p14:creationId xmlns:p14="http://schemas.microsoft.com/office/powerpoint/2010/main" val="922366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36C6D10-5275-8FD6-7B34-9C0FC63F5F10}"/>
              </a:ext>
            </a:extLst>
          </p:cNvPr>
          <p:cNvPicPr>
            <a:picLocks noChangeAspect="1"/>
          </p:cNvPicPr>
          <p:nvPr/>
        </p:nvPicPr>
        <p:blipFill>
          <a:blip r:embed="rId3"/>
          <a:stretch>
            <a:fillRect/>
          </a:stretch>
        </p:blipFill>
        <p:spPr>
          <a:xfrm>
            <a:off x="3466125" y="3499211"/>
            <a:ext cx="2280932" cy="1928324"/>
          </a:xfrm>
          <a:prstGeom prst="rect">
            <a:avLst/>
          </a:prstGeom>
        </p:spPr>
      </p:pic>
      <p:pic>
        <p:nvPicPr>
          <p:cNvPr id="4" name="Bildobjekt 3">
            <a:extLst>
              <a:ext uri="{FF2B5EF4-FFF2-40B4-BE49-F238E27FC236}">
                <a16:creationId xmlns:a16="http://schemas.microsoft.com/office/drawing/2014/main" id="{1BAA3144-9220-30EC-EF7B-5E588AD21BBC}"/>
              </a:ext>
            </a:extLst>
          </p:cNvPr>
          <p:cNvPicPr>
            <a:picLocks noChangeAspect="1"/>
          </p:cNvPicPr>
          <p:nvPr/>
        </p:nvPicPr>
        <p:blipFill rotWithShape="1">
          <a:blip r:embed="rId4"/>
          <a:srcRect t="1511"/>
          <a:stretch/>
        </p:blipFill>
        <p:spPr>
          <a:xfrm>
            <a:off x="551748" y="2012154"/>
            <a:ext cx="2783123" cy="3891104"/>
          </a:xfrm>
          <a:prstGeom prst="rect">
            <a:avLst/>
          </a:prstGeom>
        </p:spPr>
      </p:pic>
      <p:sp>
        <p:nvSpPr>
          <p:cNvPr id="3" name="Rubrik 1">
            <a:extLst>
              <a:ext uri="{FF2B5EF4-FFF2-40B4-BE49-F238E27FC236}">
                <a16:creationId xmlns:a16="http://schemas.microsoft.com/office/drawing/2014/main" id="{D3CE900A-05CF-7DD8-A933-C0579E7370E5}"/>
              </a:ext>
            </a:extLst>
          </p:cNvPr>
          <p:cNvSpPr txBox="1">
            <a:spLocks/>
          </p:cNvSpPr>
          <p:nvPr/>
        </p:nvSpPr>
        <p:spPr>
          <a:xfrm>
            <a:off x="551748" y="707679"/>
            <a:ext cx="3351538" cy="736171"/>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b="1" dirty="0">
                <a:solidFill>
                  <a:schemeClr val="accent1"/>
                </a:solidFill>
                <a:latin typeface="Arial" panose="020B0604020202020204" pitchFamily="34" charset="0"/>
                <a:cs typeface="Arial" panose="020B0604020202020204" pitchFamily="34" charset="0"/>
              </a:rPr>
              <a:t>Ljusmanifestation</a:t>
            </a:r>
          </a:p>
        </p:txBody>
      </p:sp>
      <p:pic>
        <p:nvPicPr>
          <p:cNvPr id="7" name="Bildobjekt 6">
            <a:extLst>
              <a:ext uri="{FF2B5EF4-FFF2-40B4-BE49-F238E27FC236}">
                <a16:creationId xmlns:a16="http://schemas.microsoft.com/office/drawing/2014/main" id="{1406F527-B8E8-ADC0-6834-147DAA177D0C}"/>
              </a:ext>
            </a:extLst>
          </p:cNvPr>
          <p:cNvPicPr>
            <a:picLocks noChangeAspect="1"/>
          </p:cNvPicPr>
          <p:nvPr/>
        </p:nvPicPr>
        <p:blipFill>
          <a:blip r:embed="rId5"/>
          <a:stretch>
            <a:fillRect/>
          </a:stretch>
        </p:blipFill>
        <p:spPr>
          <a:xfrm>
            <a:off x="9134127" y="3964249"/>
            <a:ext cx="2815827" cy="1497718"/>
          </a:xfrm>
          <a:prstGeom prst="rect">
            <a:avLst/>
          </a:prstGeom>
        </p:spPr>
      </p:pic>
      <p:pic>
        <p:nvPicPr>
          <p:cNvPr id="8" name="Bildobjekt 7">
            <a:extLst>
              <a:ext uri="{FF2B5EF4-FFF2-40B4-BE49-F238E27FC236}">
                <a16:creationId xmlns:a16="http://schemas.microsoft.com/office/drawing/2014/main" id="{D2E72A73-FEBC-A44C-AD47-77BF8360C39F}"/>
              </a:ext>
            </a:extLst>
          </p:cNvPr>
          <p:cNvPicPr>
            <a:picLocks noChangeAspect="1"/>
          </p:cNvPicPr>
          <p:nvPr/>
        </p:nvPicPr>
        <p:blipFill>
          <a:blip r:embed="rId6"/>
          <a:stretch>
            <a:fillRect/>
          </a:stretch>
        </p:blipFill>
        <p:spPr>
          <a:xfrm>
            <a:off x="6444945" y="1777780"/>
            <a:ext cx="2629091" cy="3716989"/>
          </a:xfrm>
          <a:prstGeom prst="rect">
            <a:avLst/>
          </a:prstGeom>
        </p:spPr>
      </p:pic>
      <p:sp>
        <p:nvSpPr>
          <p:cNvPr id="9" name="Rubrik 1">
            <a:extLst>
              <a:ext uri="{FF2B5EF4-FFF2-40B4-BE49-F238E27FC236}">
                <a16:creationId xmlns:a16="http://schemas.microsoft.com/office/drawing/2014/main" id="{0A84D6BF-A81B-BF14-79D2-2B57AC1D2A05}"/>
              </a:ext>
            </a:extLst>
          </p:cNvPr>
          <p:cNvSpPr txBox="1">
            <a:spLocks/>
          </p:cNvSpPr>
          <p:nvPr/>
        </p:nvSpPr>
        <p:spPr>
          <a:xfrm>
            <a:off x="6334828" y="663441"/>
            <a:ext cx="3351538" cy="736171"/>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b="1" dirty="0">
                <a:solidFill>
                  <a:schemeClr val="accent1"/>
                </a:solidFill>
                <a:latin typeface="Arial" panose="020B0604020202020204" pitchFamily="34" charset="0"/>
                <a:cs typeface="Arial" panose="020B0604020202020204" pitchFamily="34" charset="0"/>
              </a:rPr>
              <a:t>Diabeteslunken</a:t>
            </a:r>
          </a:p>
        </p:txBody>
      </p:sp>
      <p:sp>
        <p:nvSpPr>
          <p:cNvPr id="12" name="textruta 11">
            <a:extLst>
              <a:ext uri="{FF2B5EF4-FFF2-40B4-BE49-F238E27FC236}">
                <a16:creationId xmlns:a16="http://schemas.microsoft.com/office/drawing/2014/main" id="{58460B3D-5B89-9AF0-1E0A-0CF7CD550FBC}"/>
              </a:ext>
            </a:extLst>
          </p:cNvPr>
          <p:cNvSpPr txBox="1"/>
          <p:nvPr/>
        </p:nvSpPr>
        <p:spPr>
          <a:xfrm>
            <a:off x="6444945" y="5582637"/>
            <a:ext cx="1327455" cy="338554"/>
          </a:xfrm>
          <a:prstGeom prst="rect">
            <a:avLst/>
          </a:prstGeom>
          <a:noFill/>
        </p:spPr>
        <p:txBody>
          <a:bodyPr wrap="square" rtlCol="0">
            <a:spAutoFit/>
          </a:bodyPr>
          <a:lstStyle/>
          <a:p>
            <a:r>
              <a:rPr lang="sv-SE" sz="1600" dirty="0"/>
              <a:t>Affisch</a:t>
            </a:r>
          </a:p>
        </p:txBody>
      </p:sp>
      <p:sp>
        <p:nvSpPr>
          <p:cNvPr id="13" name="textruta 12">
            <a:extLst>
              <a:ext uri="{FF2B5EF4-FFF2-40B4-BE49-F238E27FC236}">
                <a16:creationId xmlns:a16="http://schemas.microsoft.com/office/drawing/2014/main" id="{0A9459EA-6EBA-F31C-8536-89B72246E91F}"/>
              </a:ext>
            </a:extLst>
          </p:cNvPr>
          <p:cNvSpPr txBox="1"/>
          <p:nvPr/>
        </p:nvSpPr>
        <p:spPr>
          <a:xfrm>
            <a:off x="9074036" y="5606104"/>
            <a:ext cx="2261835" cy="338554"/>
          </a:xfrm>
          <a:prstGeom prst="rect">
            <a:avLst/>
          </a:prstGeom>
          <a:noFill/>
        </p:spPr>
        <p:txBody>
          <a:bodyPr wrap="square" rtlCol="0">
            <a:spAutoFit/>
          </a:bodyPr>
          <a:lstStyle/>
          <a:p>
            <a:r>
              <a:rPr lang="sv-SE" sz="1600" dirty="0"/>
              <a:t>Bild till Facebook</a:t>
            </a:r>
          </a:p>
        </p:txBody>
      </p:sp>
      <p:sp>
        <p:nvSpPr>
          <p:cNvPr id="14" name="textruta 13">
            <a:extLst>
              <a:ext uri="{FF2B5EF4-FFF2-40B4-BE49-F238E27FC236}">
                <a16:creationId xmlns:a16="http://schemas.microsoft.com/office/drawing/2014/main" id="{9289C2BD-69BD-9BD5-5CA0-D19F93B96C92}"/>
              </a:ext>
            </a:extLst>
          </p:cNvPr>
          <p:cNvSpPr txBox="1"/>
          <p:nvPr/>
        </p:nvSpPr>
        <p:spPr>
          <a:xfrm>
            <a:off x="3435236" y="5582637"/>
            <a:ext cx="2261835" cy="338554"/>
          </a:xfrm>
          <a:prstGeom prst="rect">
            <a:avLst/>
          </a:prstGeom>
          <a:noFill/>
        </p:spPr>
        <p:txBody>
          <a:bodyPr wrap="square" rtlCol="0">
            <a:spAutoFit/>
          </a:bodyPr>
          <a:lstStyle/>
          <a:p>
            <a:r>
              <a:rPr lang="sv-SE" sz="1600" dirty="0"/>
              <a:t>Bild till Facebook</a:t>
            </a:r>
          </a:p>
        </p:txBody>
      </p:sp>
      <p:sp>
        <p:nvSpPr>
          <p:cNvPr id="15" name="textruta 14">
            <a:extLst>
              <a:ext uri="{FF2B5EF4-FFF2-40B4-BE49-F238E27FC236}">
                <a16:creationId xmlns:a16="http://schemas.microsoft.com/office/drawing/2014/main" id="{4F55FF5D-72CF-CEDA-A837-4F87D3C38916}"/>
              </a:ext>
            </a:extLst>
          </p:cNvPr>
          <p:cNvSpPr txBox="1"/>
          <p:nvPr/>
        </p:nvSpPr>
        <p:spPr>
          <a:xfrm>
            <a:off x="2165388" y="5618503"/>
            <a:ext cx="1327455" cy="338554"/>
          </a:xfrm>
          <a:prstGeom prst="rect">
            <a:avLst/>
          </a:prstGeom>
          <a:noFill/>
        </p:spPr>
        <p:txBody>
          <a:bodyPr wrap="square" rtlCol="0">
            <a:spAutoFit/>
          </a:bodyPr>
          <a:lstStyle/>
          <a:p>
            <a:r>
              <a:rPr lang="sv-SE" sz="1600" dirty="0"/>
              <a:t>Affisch</a:t>
            </a:r>
          </a:p>
        </p:txBody>
      </p:sp>
      <p:sp>
        <p:nvSpPr>
          <p:cNvPr id="18" name="textruta 17">
            <a:extLst>
              <a:ext uri="{FF2B5EF4-FFF2-40B4-BE49-F238E27FC236}">
                <a16:creationId xmlns:a16="http://schemas.microsoft.com/office/drawing/2014/main" id="{5EC06B4E-ADF3-48C9-B9C7-C01F151DDF10}"/>
              </a:ext>
            </a:extLst>
          </p:cNvPr>
          <p:cNvSpPr txBox="1"/>
          <p:nvPr/>
        </p:nvSpPr>
        <p:spPr>
          <a:xfrm>
            <a:off x="6334828" y="1031526"/>
            <a:ext cx="5199832" cy="523220"/>
          </a:xfrm>
          <a:prstGeom prst="rect">
            <a:avLst/>
          </a:prstGeom>
          <a:noFill/>
        </p:spPr>
        <p:txBody>
          <a:bodyPr wrap="square">
            <a:spAutoFit/>
          </a:bodyPr>
          <a:lstStyle/>
          <a:p>
            <a:r>
              <a:rPr lang="sv-SE" sz="1400" dirty="0">
                <a:latin typeface="Arial" panose="020B0604020202020204" pitchFamily="34" charset="0"/>
                <a:cs typeface="Arial" panose="020B0604020202020204" pitchFamily="34" charset="0"/>
              </a:rPr>
              <a:t>Tipspromenad som Lions själva bjuder in till. Här får man lära sig mer om typ 1-diabetes</a:t>
            </a:r>
          </a:p>
        </p:txBody>
      </p:sp>
      <p:pic>
        <p:nvPicPr>
          <p:cNvPr id="19" name="Bildobjekt 18">
            <a:extLst>
              <a:ext uri="{FF2B5EF4-FFF2-40B4-BE49-F238E27FC236}">
                <a16:creationId xmlns:a16="http://schemas.microsoft.com/office/drawing/2014/main" id="{B7F31FCB-7E32-0AF1-FAD6-10195C592360}"/>
              </a:ext>
            </a:extLst>
          </p:cNvPr>
          <p:cNvPicPr>
            <a:picLocks noChangeAspect="1"/>
          </p:cNvPicPr>
          <p:nvPr/>
        </p:nvPicPr>
        <p:blipFill>
          <a:blip r:embed="rId7"/>
          <a:stretch>
            <a:fillRect/>
          </a:stretch>
        </p:blipFill>
        <p:spPr>
          <a:xfrm>
            <a:off x="9142518" y="6198515"/>
            <a:ext cx="2724210" cy="482412"/>
          </a:xfrm>
          <a:prstGeom prst="rect">
            <a:avLst/>
          </a:prstGeom>
        </p:spPr>
      </p:pic>
    </p:spTree>
    <p:extLst>
      <p:ext uri="{BB962C8B-B14F-4D97-AF65-F5344CB8AC3E}">
        <p14:creationId xmlns:p14="http://schemas.microsoft.com/office/powerpoint/2010/main" val="2251810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63BBA83-078C-4570-D3D0-C85313326D7A}"/>
              </a:ext>
            </a:extLst>
          </p:cNvPr>
          <p:cNvSpPr/>
          <p:nvPr/>
        </p:nvSpPr>
        <p:spPr>
          <a:xfrm>
            <a:off x="89210" y="70338"/>
            <a:ext cx="11998957" cy="6692203"/>
          </a:xfrm>
          <a:prstGeom prst="rect">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0BB3AAF6-CC07-0D2F-B368-C995CF033614}"/>
              </a:ext>
            </a:extLst>
          </p:cNvPr>
          <p:cNvPicPr>
            <a:picLocks noChangeAspect="1"/>
          </p:cNvPicPr>
          <p:nvPr/>
        </p:nvPicPr>
        <p:blipFill rotWithShape="1">
          <a:blip r:embed="rId2"/>
          <a:srcRect l="84" b="14142"/>
          <a:stretch/>
        </p:blipFill>
        <p:spPr>
          <a:xfrm>
            <a:off x="0" y="-120476"/>
            <a:ext cx="12192000" cy="6978476"/>
          </a:xfrm>
          <a:prstGeom prst="rect">
            <a:avLst/>
          </a:prstGeom>
        </p:spPr>
      </p:pic>
      <p:sp>
        <p:nvSpPr>
          <p:cNvPr id="6" name="Rubrik 1">
            <a:extLst>
              <a:ext uri="{FF2B5EF4-FFF2-40B4-BE49-F238E27FC236}">
                <a16:creationId xmlns:a16="http://schemas.microsoft.com/office/drawing/2014/main" id="{139AA269-F534-76B1-AC05-C838C56DF673}"/>
              </a:ext>
            </a:extLst>
          </p:cNvPr>
          <p:cNvSpPr txBox="1">
            <a:spLocks/>
          </p:cNvSpPr>
          <p:nvPr/>
        </p:nvSpPr>
        <p:spPr>
          <a:xfrm>
            <a:off x="968226" y="3098350"/>
            <a:ext cx="2368924"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6500" b="1">
                <a:solidFill>
                  <a:schemeClr val="bg1"/>
                </a:solidFill>
                <a:latin typeface="Arial" panose="020B0604020202020204" pitchFamily="34" charset="0"/>
                <a:cs typeface="Arial" panose="020B0604020202020204" pitchFamily="34" charset="0"/>
              </a:rPr>
              <a:t>Tack</a:t>
            </a:r>
            <a:br>
              <a:rPr lang="sv-SE" sz="6500" b="1">
                <a:solidFill>
                  <a:schemeClr val="bg1"/>
                </a:solidFill>
                <a:latin typeface="Arial" panose="020B0604020202020204" pitchFamily="34" charset="0"/>
                <a:cs typeface="Arial" panose="020B0604020202020204" pitchFamily="34" charset="0"/>
              </a:rPr>
            </a:br>
            <a:endParaRPr lang="sv-SE" sz="6500" b="1">
              <a:solidFill>
                <a:schemeClr val="bg1"/>
              </a:solidFill>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19C2D2B7-1BF6-18F9-A44E-4E94385C8A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4013" y="5839414"/>
            <a:ext cx="2829664" cy="510912"/>
          </a:xfrm>
          <a:prstGeom prst="rect">
            <a:avLst/>
          </a:prstGeom>
        </p:spPr>
      </p:pic>
      <p:sp>
        <p:nvSpPr>
          <p:cNvPr id="14" name="textruta 13">
            <a:extLst>
              <a:ext uri="{FF2B5EF4-FFF2-40B4-BE49-F238E27FC236}">
                <a16:creationId xmlns:a16="http://schemas.microsoft.com/office/drawing/2014/main" id="{B36EE40B-0DB9-C80B-CF61-D3281EF463A2}"/>
              </a:ext>
            </a:extLst>
          </p:cNvPr>
          <p:cNvSpPr txBox="1"/>
          <p:nvPr/>
        </p:nvSpPr>
        <p:spPr>
          <a:xfrm>
            <a:off x="968226" y="5950216"/>
            <a:ext cx="2368924" cy="400110"/>
          </a:xfrm>
          <a:prstGeom prst="rect">
            <a:avLst/>
          </a:prstGeom>
          <a:noFill/>
        </p:spPr>
        <p:txBody>
          <a:bodyPr wrap="square">
            <a:spAutoFit/>
          </a:bodyPr>
          <a:lstStyle/>
          <a:p>
            <a:r>
              <a:rPr lang="sv-SE" sz="1000" b="1">
                <a:solidFill>
                  <a:schemeClr val="bg1"/>
                </a:solidFill>
                <a:latin typeface="Arial" panose="020B0604020202020204" pitchFamily="34" charset="0"/>
                <a:cs typeface="Arial" panose="020B0604020202020204" pitchFamily="34" charset="0"/>
              </a:rPr>
              <a:t>Barndiabetesfondens beskyddare H.K.H. Kronprinsessan Victoria</a:t>
            </a:r>
          </a:p>
        </p:txBody>
      </p:sp>
    </p:spTree>
    <p:extLst>
      <p:ext uri="{BB962C8B-B14F-4D97-AF65-F5344CB8AC3E}">
        <p14:creationId xmlns:p14="http://schemas.microsoft.com/office/powerpoint/2010/main" val="403223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931520C-C849-1785-B0F3-09665EAA67DE}"/>
              </a:ext>
            </a:extLst>
          </p:cNvPr>
          <p:cNvPicPr>
            <a:picLocks noChangeAspect="1"/>
          </p:cNvPicPr>
          <p:nvPr/>
        </p:nvPicPr>
        <p:blipFill>
          <a:blip r:embed="rId3"/>
          <a:stretch>
            <a:fillRect/>
          </a:stretch>
        </p:blipFill>
        <p:spPr>
          <a:xfrm>
            <a:off x="0" y="-1"/>
            <a:ext cx="11041626" cy="6849665"/>
          </a:xfrm>
          <a:prstGeom prst="rect">
            <a:avLst/>
          </a:prstGeom>
        </p:spPr>
      </p:pic>
      <p:sp>
        <p:nvSpPr>
          <p:cNvPr id="2" name="Rektangel 1">
            <a:extLst>
              <a:ext uri="{FF2B5EF4-FFF2-40B4-BE49-F238E27FC236}">
                <a16:creationId xmlns:a16="http://schemas.microsoft.com/office/drawing/2014/main" id="{58ADDDAB-FB99-36CE-8B0C-28A6D3E90282}"/>
              </a:ext>
            </a:extLst>
          </p:cNvPr>
          <p:cNvSpPr/>
          <p:nvPr/>
        </p:nvSpPr>
        <p:spPr>
          <a:xfrm>
            <a:off x="9537290" y="5938684"/>
            <a:ext cx="2064774"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8902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7E5B590-581E-E95B-6AEC-5E14B7E19F38}"/>
              </a:ext>
            </a:extLst>
          </p:cNvPr>
          <p:cNvPicPr>
            <a:picLocks noChangeAspect="1"/>
          </p:cNvPicPr>
          <p:nvPr/>
        </p:nvPicPr>
        <p:blipFill>
          <a:blip r:embed="rId2"/>
          <a:stretch>
            <a:fillRect/>
          </a:stretch>
        </p:blipFill>
        <p:spPr>
          <a:xfrm>
            <a:off x="281171" y="0"/>
            <a:ext cx="11910830" cy="6858000"/>
          </a:xfrm>
          <a:prstGeom prst="rect">
            <a:avLst/>
          </a:prstGeom>
        </p:spPr>
      </p:pic>
      <p:sp>
        <p:nvSpPr>
          <p:cNvPr id="2" name="Rektangel 1">
            <a:extLst>
              <a:ext uri="{FF2B5EF4-FFF2-40B4-BE49-F238E27FC236}">
                <a16:creationId xmlns:a16="http://schemas.microsoft.com/office/drawing/2014/main" id="{9B1D809F-8E7D-97E9-BABA-A3EFF84840E9}"/>
              </a:ext>
            </a:extLst>
          </p:cNvPr>
          <p:cNvSpPr/>
          <p:nvPr/>
        </p:nvSpPr>
        <p:spPr>
          <a:xfrm>
            <a:off x="639097" y="68826"/>
            <a:ext cx="2064774"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0600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B1D809F-8E7D-97E9-BABA-A3EFF84840E9}"/>
              </a:ext>
            </a:extLst>
          </p:cNvPr>
          <p:cNvSpPr/>
          <p:nvPr/>
        </p:nvSpPr>
        <p:spPr>
          <a:xfrm>
            <a:off x="639097" y="68826"/>
            <a:ext cx="2064774"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AE431FA-3A9C-B1E5-48C7-42701350C3AF}"/>
              </a:ext>
            </a:extLst>
          </p:cNvPr>
          <p:cNvPicPr>
            <a:picLocks noChangeAspect="1"/>
          </p:cNvPicPr>
          <p:nvPr/>
        </p:nvPicPr>
        <p:blipFill>
          <a:blip r:embed="rId3"/>
          <a:stretch>
            <a:fillRect/>
          </a:stretch>
        </p:blipFill>
        <p:spPr>
          <a:xfrm>
            <a:off x="404802" y="837939"/>
            <a:ext cx="5103901" cy="5182122"/>
          </a:xfrm>
          <a:prstGeom prst="rect">
            <a:avLst/>
          </a:prstGeom>
        </p:spPr>
      </p:pic>
      <p:pic>
        <p:nvPicPr>
          <p:cNvPr id="6" name="Bildobjekt 5">
            <a:extLst>
              <a:ext uri="{FF2B5EF4-FFF2-40B4-BE49-F238E27FC236}">
                <a16:creationId xmlns:a16="http://schemas.microsoft.com/office/drawing/2014/main" id="{23F2E83D-78F4-1C08-2119-1FC35AFB9C63}"/>
              </a:ext>
            </a:extLst>
          </p:cNvPr>
          <p:cNvPicPr>
            <a:picLocks noChangeAspect="1"/>
          </p:cNvPicPr>
          <p:nvPr/>
        </p:nvPicPr>
        <p:blipFill rotWithShape="1">
          <a:blip r:embed="rId4"/>
          <a:srcRect l="29824" r="13334"/>
          <a:stretch/>
        </p:blipFill>
        <p:spPr>
          <a:xfrm>
            <a:off x="6348761" y="0"/>
            <a:ext cx="5843239" cy="6858000"/>
          </a:xfrm>
          <a:prstGeom prst="rect">
            <a:avLst/>
          </a:prstGeom>
        </p:spPr>
      </p:pic>
    </p:spTree>
    <p:extLst>
      <p:ext uri="{BB962C8B-B14F-4D97-AF65-F5344CB8AC3E}">
        <p14:creationId xmlns:p14="http://schemas.microsoft.com/office/powerpoint/2010/main" val="309664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314E95B6-FBFD-CF7F-A4C0-FAB96C3269E5}"/>
              </a:ext>
            </a:extLst>
          </p:cNvPr>
          <p:cNvSpPr>
            <a:spLocks noGrp="1"/>
          </p:cNvSpPr>
          <p:nvPr>
            <p:ph type="title"/>
          </p:nvPr>
        </p:nvSpPr>
        <p:spPr>
          <a:xfrm>
            <a:off x="5064140" y="310593"/>
            <a:ext cx="6039282" cy="1325563"/>
          </a:xfrm>
        </p:spPr>
        <p:txBody>
          <a:bodyPr anchor="t">
            <a:normAutofit fontScale="90000"/>
          </a:bodyPr>
          <a:lstStyle/>
          <a:p>
            <a:r>
              <a:rPr lang="sv-SE" sz="4400" b="1" dirty="0">
                <a:solidFill>
                  <a:schemeClr val="accent1"/>
                </a:solidFill>
                <a:latin typeface="Arial" panose="020B0604020202020204" pitchFamily="34" charset="0"/>
                <a:cs typeface="Arial" panose="020B0604020202020204" pitchFamily="34" charset="0"/>
              </a:rPr>
              <a:t>Vad innebär det att leva med typ 1-diabetes?</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8" name="Platshållare för innehåll 2">
            <a:extLst>
              <a:ext uri="{FF2B5EF4-FFF2-40B4-BE49-F238E27FC236}">
                <a16:creationId xmlns:a16="http://schemas.microsoft.com/office/drawing/2014/main" id="{9720E77E-ECD0-7138-3F25-D69E36C358F8}"/>
              </a:ext>
            </a:extLst>
          </p:cNvPr>
          <p:cNvSpPr txBox="1">
            <a:spLocks/>
          </p:cNvSpPr>
          <p:nvPr/>
        </p:nvSpPr>
        <p:spPr>
          <a:xfrm>
            <a:off x="5064140" y="2090320"/>
            <a:ext cx="3346294" cy="3470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dirty="0">
                <a:latin typeface="Arial" panose="020B0604020202020204" pitchFamily="34" charset="0"/>
                <a:cs typeface="Arial" panose="020B0604020202020204" pitchFamily="34" charset="0"/>
              </a:rPr>
              <a:t>Egenvården av typ 1-diabetes beskrivs som den mest komplexa medicinska behandling som inte sker på sjukhus, utan sker i hemmet. </a:t>
            </a:r>
          </a:p>
          <a:p>
            <a:pPr marL="0" indent="0">
              <a:buNone/>
            </a:pPr>
            <a:r>
              <a:rPr lang="sv-SE" sz="1600" b="1" dirty="0">
                <a:latin typeface="Arial" panose="020B0604020202020204" pitchFamily="34" charset="0"/>
                <a:cs typeface="Arial" panose="020B0604020202020204" pitchFamily="34" charset="0"/>
              </a:rPr>
              <a:t>Det kräver insulinbehandling och blodsockerkontroll dygnet runt, livet ut. </a:t>
            </a:r>
          </a:p>
          <a:p>
            <a:pPr marL="0" indent="0">
              <a:buNone/>
            </a:pPr>
            <a:r>
              <a:rPr lang="sv-SE" sz="1600" dirty="0">
                <a:latin typeface="Arial" panose="020B0604020202020204" pitchFamily="34" charset="0"/>
                <a:cs typeface="Arial" panose="020B0604020202020204" pitchFamily="34" charset="0"/>
              </a:rPr>
              <a:t>Typ 1-diabetes tar aldrig paus, vilket är fysiskt och psykiskt påfrestande för alla drabbade</a:t>
            </a:r>
            <a:endParaRPr lang="sv-SE" sz="2200" dirty="0">
              <a:latin typeface="Arial" panose="020B0604020202020204" pitchFamily="34" charset="0"/>
              <a:cs typeface="Arial" panose="020B0604020202020204" pitchFamily="34" charset="0"/>
            </a:endParaRPr>
          </a:p>
        </p:txBody>
      </p:sp>
      <p:pic>
        <p:nvPicPr>
          <p:cNvPr id="4" name="Bildobjekt 3" descr="En bild som visar person, inomhus, sitter, baby&#10;&#10;Automatiskt genererad beskrivning">
            <a:extLst>
              <a:ext uri="{FF2B5EF4-FFF2-40B4-BE49-F238E27FC236}">
                <a16:creationId xmlns:a16="http://schemas.microsoft.com/office/drawing/2014/main" id="{61247A0C-15BE-84BD-67A1-AF906643A6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810541" cy="6858000"/>
          </a:xfrm>
          <a:prstGeom prst="rect">
            <a:avLst/>
          </a:prstGeom>
        </p:spPr>
      </p:pic>
      <p:pic>
        <p:nvPicPr>
          <p:cNvPr id="12" name="Bildobjekt 11">
            <a:extLst>
              <a:ext uri="{FF2B5EF4-FFF2-40B4-BE49-F238E27FC236}">
                <a16:creationId xmlns:a16="http://schemas.microsoft.com/office/drawing/2014/main" id="{C92A8540-F8F4-9E5B-33D1-3A5D7D5DC973}"/>
              </a:ext>
            </a:extLst>
          </p:cNvPr>
          <p:cNvPicPr>
            <a:picLocks noChangeAspect="1"/>
          </p:cNvPicPr>
          <p:nvPr/>
        </p:nvPicPr>
        <p:blipFill rotWithShape="1">
          <a:blip r:embed="rId3"/>
          <a:srcRect t="9914"/>
          <a:stretch/>
        </p:blipFill>
        <p:spPr>
          <a:xfrm>
            <a:off x="8321944" y="1967633"/>
            <a:ext cx="3795089" cy="3899405"/>
          </a:xfrm>
          <a:prstGeom prst="rect">
            <a:avLst/>
          </a:prstGeom>
        </p:spPr>
      </p:pic>
      <p:pic>
        <p:nvPicPr>
          <p:cNvPr id="13" name="Bildobjekt 12">
            <a:extLst>
              <a:ext uri="{FF2B5EF4-FFF2-40B4-BE49-F238E27FC236}">
                <a16:creationId xmlns:a16="http://schemas.microsoft.com/office/drawing/2014/main" id="{20D5BEEE-2B20-5BE7-1ABF-7F46D9D67F0C}"/>
              </a:ext>
            </a:extLst>
          </p:cNvPr>
          <p:cNvPicPr>
            <a:picLocks noChangeAspect="1"/>
          </p:cNvPicPr>
          <p:nvPr/>
        </p:nvPicPr>
        <p:blipFill>
          <a:blip r:embed="rId4"/>
          <a:stretch>
            <a:fillRect/>
          </a:stretch>
        </p:blipFill>
        <p:spPr>
          <a:xfrm>
            <a:off x="9142518" y="6198515"/>
            <a:ext cx="2724210" cy="482412"/>
          </a:xfrm>
          <a:prstGeom prst="rect">
            <a:avLst/>
          </a:prstGeom>
        </p:spPr>
      </p:pic>
    </p:spTree>
    <p:extLst>
      <p:ext uri="{BB962C8B-B14F-4D97-AF65-F5344CB8AC3E}">
        <p14:creationId xmlns:p14="http://schemas.microsoft.com/office/powerpoint/2010/main" val="475455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person, bord, barn, liten&#10;&#10;Automatiskt genererad beskrivning">
            <a:extLst>
              <a:ext uri="{FF2B5EF4-FFF2-40B4-BE49-F238E27FC236}">
                <a16:creationId xmlns:a16="http://schemas.microsoft.com/office/drawing/2014/main" id="{0E3856A1-C1FB-36A0-F945-987F76B01F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0400" y="0"/>
            <a:ext cx="5181600" cy="6858000"/>
          </a:xfrm>
          <a:prstGeom prst="rect">
            <a:avLst/>
          </a:prstGeom>
        </p:spPr>
      </p:pic>
      <p:pic>
        <p:nvPicPr>
          <p:cNvPr id="3" name="Bildobjekt 2">
            <a:extLst>
              <a:ext uri="{FF2B5EF4-FFF2-40B4-BE49-F238E27FC236}">
                <a16:creationId xmlns:a16="http://schemas.microsoft.com/office/drawing/2014/main" id="{B3AB7F98-9EAF-AA5D-40E4-5A9EF2D49660}"/>
              </a:ext>
            </a:extLst>
          </p:cNvPr>
          <p:cNvPicPr>
            <a:picLocks noChangeAspect="1"/>
          </p:cNvPicPr>
          <p:nvPr/>
        </p:nvPicPr>
        <p:blipFill>
          <a:blip r:embed="rId3"/>
          <a:stretch>
            <a:fillRect/>
          </a:stretch>
        </p:blipFill>
        <p:spPr>
          <a:xfrm>
            <a:off x="668446" y="6051032"/>
            <a:ext cx="2724210" cy="482412"/>
          </a:xfrm>
          <a:prstGeom prst="rect">
            <a:avLst/>
          </a:prstGeom>
        </p:spPr>
      </p:pic>
      <p:sp>
        <p:nvSpPr>
          <p:cNvPr id="8" name="Platshållare för innehåll 2">
            <a:extLst>
              <a:ext uri="{FF2B5EF4-FFF2-40B4-BE49-F238E27FC236}">
                <a16:creationId xmlns:a16="http://schemas.microsoft.com/office/drawing/2014/main" id="{E6FC4D89-DDE1-57C1-5B26-EBED7A09CD61}"/>
              </a:ext>
            </a:extLst>
          </p:cNvPr>
          <p:cNvSpPr txBox="1">
            <a:spLocks/>
          </p:cNvSpPr>
          <p:nvPr/>
        </p:nvSpPr>
        <p:spPr>
          <a:xfrm>
            <a:off x="600268" y="1246647"/>
            <a:ext cx="5495732" cy="48043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dirty="0">
                <a:latin typeface="Arial" panose="020B0604020202020204" pitchFamily="34" charset="0"/>
                <a:cs typeface="Arial" panose="020B0604020202020204" pitchFamily="34" charset="0"/>
              </a:rPr>
              <a:t>Att leva med typ 1-diabetes innebär intensiv komplicerad behandling dygnet runt, året om, livet ut. Livet med sjukdomen hanteras bra av de flesta även om behandlingen är krävande, men många drabbas av allvarliga komplikationer på både kort och lång sikt</a:t>
            </a:r>
          </a:p>
          <a:p>
            <a:pPr marL="0" indent="0">
              <a:lnSpc>
                <a:spcPct val="110000"/>
              </a:lnSpc>
              <a:spcBef>
                <a:spcPts val="0"/>
              </a:spcBef>
              <a:spcAft>
                <a:spcPts val="600"/>
              </a:spcAft>
              <a:buNone/>
            </a:pPr>
            <a:endParaRPr lang="sv-SE" sz="1200" b="1" dirty="0">
              <a:solidFill>
                <a:schemeClr val="accent1"/>
              </a:solidFill>
              <a:latin typeface="Arial" panose="020B0604020202020204" pitchFamily="34" charset="0"/>
              <a:cs typeface="Arial" panose="020B0604020202020204" pitchFamily="34" charset="0"/>
            </a:endParaRPr>
          </a:p>
          <a:p>
            <a:pPr marL="0" indent="0">
              <a:lnSpc>
                <a:spcPct val="110000"/>
              </a:lnSpc>
              <a:spcBef>
                <a:spcPts val="0"/>
              </a:spcBef>
              <a:buNone/>
            </a:pPr>
            <a:r>
              <a:rPr lang="sv-SE" sz="1300" b="1" dirty="0">
                <a:solidFill>
                  <a:schemeClr val="accent1"/>
                </a:solidFill>
                <a:latin typeface="Arial" panose="020B0604020202020204" pitchFamily="34" charset="0"/>
                <a:cs typeface="Arial" panose="020B0604020202020204" pitchFamily="34" charset="0"/>
              </a:rPr>
              <a:t>Hypoglykemi </a:t>
            </a:r>
          </a:p>
          <a:p>
            <a:pPr marL="0" indent="0">
              <a:lnSpc>
                <a:spcPct val="110000"/>
              </a:lnSpc>
              <a:spcBef>
                <a:spcPts val="0"/>
              </a:spcBef>
              <a:buNone/>
            </a:pPr>
            <a:r>
              <a:rPr lang="sv-SE" sz="1100" dirty="0">
                <a:latin typeface="Arial" panose="020B0604020202020204" pitchFamily="34" charset="0"/>
                <a:cs typeface="Arial" panose="020B0604020202020204" pitchFamily="34" charset="0"/>
              </a:rPr>
              <a:t>Lågt blodsocker som kan leda till medvetslöshet, koma och i allra värsta fall dödsfall.</a:t>
            </a:r>
          </a:p>
          <a:p>
            <a:pPr marL="0" indent="0">
              <a:lnSpc>
                <a:spcPct val="110000"/>
              </a:lnSpc>
              <a:spcBef>
                <a:spcPts val="0"/>
              </a:spcBef>
              <a:buNone/>
            </a:pPr>
            <a:endParaRPr lang="sv-SE" sz="1200" b="1" dirty="0">
              <a:solidFill>
                <a:schemeClr val="accent1"/>
              </a:solidFill>
              <a:latin typeface="Arial" panose="020B0604020202020204" pitchFamily="34" charset="0"/>
              <a:cs typeface="Arial" panose="020B0604020202020204" pitchFamily="34" charset="0"/>
            </a:endParaRPr>
          </a:p>
          <a:p>
            <a:pPr marL="0" indent="0">
              <a:lnSpc>
                <a:spcPct val="110000"/>
              </a:lnSpc>
              <a:spcBef>
                <a:spcPts val="0"/>
              </a:spcBef>
              <a:buNone/>
            </a:pPr>
            <a:r>
              <a:rPr lang="sv-SE" sz="1300" b="1" dirty="0" err="1">
                <a:solidFill>
                  <a:schemeClr val="accent1"/>
                </a:solidFill>
                <a:latin typeface="Arial" panose="020B0604020202020204" pitchFamily="34" charset="0"/>
                <a:cs typeface="Arial" panose="020B0604020202020204" pitchFamily="34" charset="0"/>
              </a:rPr>
              <a:t>Ketoacidos</a:t>
            </a:r>
            <a:endParaRPr lang="sv-SE" sz="1300" b="1" dirty="0">
              <a:solidFill>
                <a:schemeClr val="accent1"/>
              </a:solidFill>
              <a:latin typeface="Arial" panose="020B0604020202020204" pitchFamily="34" charset="0"/>
              <a:cs typeface="Arial" panose="020B0604020202020204" pitchFamily="34" charset="0"/>
            </a:endParaRPr>
          </a:p>
          <a:p>
            <a:pPr marL="0" indent="0">
              <a:lnSpc>
                <a:spcPct val="110000"/>
              </a:lnSpc>
              <a:spcBef>
                <a:spcPts val="0"/>
              </a:spcBef>
              <a:buNone/>
            </a:pPr>
            <a:r>
              <a:rPr lang="sv-SE" sz="1100" dirty="0">
                <a:latin typeface="Arial" panose="020B0604020202020204" pitchFamily="34" charset="0"/>
                <a:cs typeface="Arial" panose="020B0604020202020204" pitchFamily="34" charset="0"/>
              </a:rPr>
              <a:t>Syraförgiftning orsakas av insulinbrist. Varje tillfälle av svår </a:t>
            </a:r>
            <a:r>
              <a:rPr lang="sv-SE" sz="1100" dirty="0" err="1">
                <a:latin typeface="Arial" panose="020B0604020202020204" pitchFamily="34" charset="0"/>
                <a:cs typeface="Arial" panose="020B0604020202020204" pitchFamily="34" charset="0"/>
              </a:rPr>
              <a:t>ketoacidos</a:t>
            </a:r>
            <a:r>
              <a:rPr lang="sv-SE" sz="1100" dirty="0">
                <a:latin typeface="Arial" panose="020B0604020202020204" pitchFamily="34" charset="0"/>
                <a:cs typeface="Arial" panose="020B0604020202020204" pitchFamily="34" charset="0"/>
              </a:rPr>
              <a:t> kan vara livsfarligt och kräva intensivvård. </a:t>
            </a:r>
          </a:p>
          <a:p>
            <a:pPr marL="0" indent="0">
              <a:lnSpc>
                <a:spcPct val="110000"/>
              </a:lnSpc>
              <a:spcBef>
                <a:spcPts val="0"/>
              </a:spcBef>
              <a:buNone/>
            </a:pPr>
            <a:endParaRPr lang="sv-SE" sz="1100" dirty="0">
              <a:latin typeface="Arial" panose="020B0604020202020204" pitchFamily="34" charset="0"/>
              <a:cs typeface="Arial" panose="020B0604020202020204" pitchFamily="34" charset="0"/>
            </a:endParaRPr>
          </a:p>
          <a:p>
            <a:pPr marL="0" indent="0">
              <a:lnSpc>
                <a:spcPct val="110000"/>
              </a:lnSpc>
              <a:spcBef>
                <a:spcPts val="0"/>
              </a:spcBef>
              <a:buNone/>
            </a:pPr>
            <a:r>
              <a:rPr lang="sv-SE" sz="1300" b="1" dirty="0" err="1">
                <a:solidFill>
                  <a:schemeClr val="accent1"/>
                </a:solidFill>
                <a:latin typeface="Arial" panose="020B0604020202020204" pitchFamily="34" charset="0"/>
                <a:cs typeface="Arial" panose="020B0604020202020204" pitchFamily="34" charset="0"/>
              </a:rPr>
              <a:t>Senkomplikationer</a:t>
            </a:r>
            <a:endParaRPr lang="sv-SE" sz="1300" b="1" dirty="0">
              <a:solidFill>
                <a:schemeClr val="accent1"/>
              </a:solidFill>
              <a:latin typeface="Arial" panose="020B0604020202020204" pitchFamily="34" charset="0"/>
              <a:cs typeface="Arial" panose="020B0604020202020204" pitchFamily="34" charset="0"/>
            </a:endParaRPr>
          </a:p>
          <a:p>
            <a:pPr marL="0" indent="0">
              <a:lnSpc>
                <a:spcPct val="110000"/>
              </a:lnSpc>
              <a:spcBef>
                <a:spcPts val="0"/>
              </a:spcBef>
              <a:buNone/>
            </a:pPr>
            <a:r>
              <a:rPr lang="sv-SE" sz="1100" dirty="0">
                <a:latin typeface="Arial" panose="020B0604020202020204" pitchFamily="34" charset="0"/>
                <a:cs typeface="Arial" panose="020B0604020202020204" pitchFamily="34" charset="0"/>
              </a:rPr>
              <a:t>Komplikationer som utvecklas över tid, oftast orsakat av höga blodsockervärden under flera år. Några exempel: </a:t>
            </a:r>
            <a:r>
              <a:rPr lang="sv-SE" sz="1100" u="sng" dirty="0">
                <a:latin typeface="Arial" panose="020B0604020202020204" pitchFamily="34" charset="0"/>
                <a:cs typeface="Arial" panose="020B0604020202020204" pitchFamily="34" charset="0"/>
              </a:rPr>
              <a:t>Nedsatt syn </a:t>
            </a:r>
            <a:r>
              <a:rPr lang="sv-SE" sz="1100" dirty="0">
                <a:latin typeface="Arial" panose="020B0604020202020204" pitchFamily="34" charset="0"/>
                <a:cs typeface="Arial" panose="020B0604020202020204" pitchFamily="34" charset="0"/>
              </a:rPr>
              <a:t>eller till och med blindhet. </a:t>
            </a:r>
            <a:r>
              <a:rPr lang="sv-SE" sz="1100" u="sng" dirty="0">
                <a:latin typeface="Arial" panose="020B0604020202020204" pitchFamily="34" charset="0"/>
                <a:cs typeface="Arial" panose="020B0604020202020204" pitchFamily="34" charset="0"/>
              </a:rPr>
              <a:t>Nedsatt njurfunktion </a:t>
            </a:r>
            <a:r>
              <a:rPr lang="sv-SE" sz="1100" dirty="0">
                <a:latin typeface="Arial" panose="020B0604020202020204" pitchFamily="34" charset="0"/>
                <a:cs typeface="Arial" panose="020B0604020202020204" pitchFamily="34" charset="0"/>
              </a:rPr>
              <a:t>vilket kan leda till behov av dialys, transplantation eller döden. Nervskador. </a:t>
            </a:r>
            <a:r>
              <a:rPr lang="sv-SE" sz="1100" u="sng" dirty="0">
                <a:latin typeface="Arial" panose="020B0604020202020204" pitchFamily="34" charset="0"/>
                <a:cs typeface="Arial" panose="020B0604020202020204" pitchFamily="34" charset="0"/>
              </a:rPr>
              <a:t>Hjärt- och kärlsjukdomar </a:t>
            </a:r>
            <a:r>
              <a:rPr lang="sv-SE" sz="1100" dirty="0">
                <a:latin typeface="Arial" panose="020B0604020202020204" pitchFamily="34" charset="0"/>
                <a:cs typeface="Arial" panose="020B0604020202020204" pitchFamily="34" charset="0"/>
              </a:rPr>
              <a:t>- den vanligaste dödsorsaken. </a:t>
            </a:r>
            <a:r>
              <a:rPr lang="sv-SE" sz="1100" u="sng" dirty="0">
                <a:latin typeface="Arial" panose="020B0604020202020204" pitchFamily="34" charset="0"/>
                <a:cs typeface="Arial" panose="020B0604020202020204" pitchFamily="34" charset="0"/>
              </a:rPr>
              <a:t>Cancer</a:t>
            </a:r>
            <a:r>
              <a:rPr lang="sv-SE" sz="1100" dirty="0">
                <a:latin typeface="Arial" panose="020B0604020202020204" pitchFamily="34" charset="0"/>
                <a:cs typeface="Arial" panose="020B0604020202020204" pitchFamily="34" charset="0"/>
              </a:rPr>
              <a:t> - flera cancersjukdomar ökar vid typ 1-diabetes.</a:t>
            </a:r>
          </a:p>
          <a:p>
            <a:pPr marL="0" indent="0">
              <a:lnSpc>
                <a:spcPct val="110000"/>
              </a:lnSpc>
              <a:spcBef>
                <a:spcPts val="0"/>
              </a:spcBef>
              <a:buNone/>
            </a:pPr>
            <a:endParaRPr lang="sv-SE" sz="1100" dirty="0">
              <a:latin typeface="Arial" panose="020B0604020202020204" pitchFamily="34" charset="0"/>
              <a:cs typeface="Arial" panose="020B0604020202020204" pitchFamily="34" charset="0"/>
            </a:endParaRPr>
          </a:p>
          <a:p>
            <a:pPr marL="0" indent="0">
              <a:lnSpc>
                <a:spcPct val="110000"/>
              </a:lnSpc>
              <a:spcBef>
                <a:spcPts val="0"/>
              </a:spcBef>
              <a:buNone/>
            </a:pPr>
            <a:r>
              <a:rPr lang="sv-SE" sz="1300" b="1" dirty="0">
                <a:solidFill>
                  <a:schemeClr val="accent1"/>
                </a:solidFill>
                <a:latin typeface="Arial" panose="020B0604020202020204" pitchFamily="34" charset="0"/>
                <a:cs typeface="Arial" panose="020B0604020202020204" pitchFamily="34" charset="0"/>
              </a:rPr>
              <a:t>Psykisk ohälsa</a:t>
            </a:r>
          </a:p>
          <a:p>
            <a:pPr marL="0" indent="0">
              <a:lnSpc>
                <a:spcPct val="110000"/>
              </a:lnSpc>
              <a:spcBef>
                <a:spcPts val="0"/>
              </a:spcBef>
              <a:buNone/>
            </a:pPr>
            <a:r>
              <a:rPr lang="sv-SE" sz="1100" dirty="0">
                <a:latin typeface="Arial" panose="020B0604020202020204" pitchFamily="34" charset="0"/>
                <a:cs typeface="Arial" panose="020B0604020202020204" pitchFamily="34" charset="0"/>
              </a:rPr>
              <a:t>Risken att drabbas av psykisk ohälsa är tre gånger större hos unga med typ 1-diabetes än hos friska ungdomar13. Risken att drabbas av ätstörningar är dubbelt så stor hos flickor med typ 1-diabetes jämfört med friska flickor.</a:t>
            </a:r>
          </a:p>
        </p:txBody>
      </p:sp>
      <p:pic>
        <p:nvPicPr>
          <p:cNvPr id="6" name="Bildobjekt 5">
            <a:extLst>
              <a:ext uri="{FF2B5EF4-FFF2-40B4-BE49-F238E27FC236}">
                <a16:creationId xmlns:a16="http://schemas.microsoft.com/office/drawing/2014/main" id="{0C31FCD7-F259-5B1C-A6CA-F30803467969}"/>
              </a:ext>
            </a:extLst>
          </p:cNvPr>
          <p:cNvPicPr>
            <a:picLocks noChangeAspect="1"/>
          </p:cNvPicPr>
          <p:nvPr/>
        </p:nvPicPr>
        <p:blipFill>
          <a:blip r:embed="rId4"/>
          <a:stretch>
            <a:fillRect/>
          </a:stretch>
        </p:blipFill>
        <p:spPr>
          <a:xfrm>
            <a:off x="6042924" y="4896437"/>
            <a:ext cx="2136703" cy="1961563"/>
          </a:xfrm>
          <a:prstGeom prst="rect">
            <a:avLst/>
          </a:prstGeom>
        </p:spPr>
      </p:pic>
      <p:sp>
        <p:nvSpPr>
          <p:cNvPr id="11" name="Rubrik 1">
            <a:extLst>
              <a:ext uri="{FF2B5EF4-FFF2-40B4-BE49-F238E27FC236}">
                <a16:creationId xmlns:a16="http://schemas.microsoft.com/office/drawing/2014/main" id="{4DAA4BC3-784C-AAF8-41D1-AD829D72267E}"/>
              </a:ext>
            </a:extLst>
          </p:cNvPr>
          <p:cNvSpPr>
            <a:spLocks noGrp="1"/>
          </p:cNvSpPr>
          <p:nvPr>
            <p:ph type="title"/>
          </p:nvPr>
        </p:nvSpPr>
        <p:spPr>
          <a:xfrm>
            <a:off x="649456" y="241767"/>
            <a:ext cx="6039282" cy="1325563"/>
          </a:xfrm>
        </p:spPr>
        <p:txBody>
          <a:bodyPr anchor="t">
            <a:normAutofit/>
          </a:bodyPr>
          <a:lstStyle/>
          <a:p>
            <a:r>
              <a:rPr lang="sv-SE" sz="4400" b="1" dirty="0">
                <a:solidFill>
                  <a:schemeClr val="accent1"/>
                </a:solidFill>
                <a:latin typeface="Arial" panose="020B0604020202020204" pitchFamily="34" charset="0"/>
                <a:cs typeface="Arial" panose="020B0604020202020204" pitchFamily="34" charset="0"/>
              </a:rPr>
              <a:t/>
            </a:r>
            <a:br>
              <a:rPr lang="sv-SE" sz="4400" b="1" dirty="0">
                <a:solidFill>
                  <a:schemeClr val="accent1"/>
                </a:solidFill>
                <a:latin typeface="Arial" panose="020B0604020202020204" pitchFamily="34" charset="0"/>
                <a:cs typeface="Arial" panose="020B0604020202020204" pitchFamily="34" charset="0"/>
              </a:rPr>
            </a:br>
            <a:endParaRPr lang="sv-SE" sz="4400" b="1" dirty="0">
              <a:solidFill>
                <a:schemeClr val="accent1"/>
              </a:solidFill>
              <a:latin typeface="Arial" panose="020B0604020202020204" pitchFamily="34" charset="0"/>
              <a:cs typeface="Arial" panose="020B0604020202020204" pitchFamily="34" charset="0"/>
            </a:endParaRPr>
          </a:p>
        </p:txBody>
      </p:sp>
      <p:sp>
        <p:nvSpPr>
          <p:cNvPr id="12" name="Rubrik 1">
            <a:extLst>
              <a:ext uri="{FF2B5EF4-FFF2-40B4-BE49-F238E27FC236}">
                <a16:creationId xmlns:a16="http://schemas.microsoft.com/office/drawing/2014/main" id="{9BF8CDB5-4675-6CD2-7201-0D7BEBB7D805}"/>
              </a:ext>
            </a:extLst>
          </p:cNvPr>
          <p:cNvSpPr txBox="1">
            <a:spLocks/>
          </p:cNvSpPr>
          <p:nvPr/>
        </p:nvSpPr>
        <p:spPr>
          <a:xfrm>
            <a:off x="526739" y="431290"/>
            <a:ext cx="6267351" cy="1325563"/>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b="1" dirty="0">
                <a:solidFill>
                  <a:schemeClr val="accent1"/>
                </a:solidFill>
                <a:latin typeface="Arial" panose="020B0604020202020204" pitchFamily="34" charset="0"/>
                <a:cs typeface="Arial" panose="020B0604020202020204" pitchFamily="34" charset="0"/>
              </a:rPr>
              <a:t>Risken för komplikationer</a:t>
            </a:r>
            <a:br>
              <a:rPr lang="sv-SE" b="1" dirty="0">
                <a:solidFill>
                  <a:schemeClr val="accent1"/>
                </a:solidFill>
                <a:latin typeface="Arial" panose="020B0604020202020204" pitchFamily="34" charset="0"/>
                <a:cs typeface="Arial" panose="020B0604020202020204" pitchFamily="34" charset="0"/>
              </a:rPr>
            </a:br>
            <a:endParaRPr lang="sv-SE"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87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41BF36C-8C2F-AACB-3934-83CF39281D66}"/>
              </a:ext>
            </a:extLst>
          </p:cNvPr>
          <p:cNvPicPr>
            <a:picLocks noChangeAspect="1"/>
          </p:cNvPicPr>
          <p:nvPr/>
        </p:nvPicPr>
        <p:blipFill>
          <a:blip r:embed="rId2"/>
          <a:stretch>
            <a:fillRect/>
          </a:stretch>
        </p:blipFill>
        <p:spPr>
          <a:xfrm>
            <a:off x="587564" y="1760514"/>
            <a:ext cx="3700886" cy="3474814"/>
          </a:xfrm>
          <a:prstGeom prst="rect">
            <a:avLst/>
          </a:prstGeom>
        </p:spPr>
      </p:pic>
      <p:sp>
        <p:nvSpPr>
          <p:cNvPr id="14" name="Rubrik 1">
            <a:extLst>
              <a:ext uri="{FF2B5EF4-FFF2-40B4-BE49-F238E27FC236}">
                <a16:creationId xmlns:a16="http://schemas.microsoft.com/office/drawing/2014/main" id="{091BA7E3-ED61-5F3D-4D7F-DD1196D9B71C}"/>
              </a:ext>
            </a:extLst>
          </p:cNvPr>
          <p:cNvSpPr txBox="1">
            <a:spLocks/>
          </p:cNvSpPr>
          <p:nvPr/>
        </p:nvSpPr>
        <p:spPr>
          <a:xfrm>
            <a:off x="904567" y="316002"/>
            <a:ext cx="6872749" cy="1640617"/>
          </a:xfrm>
          <a:prstGeom prst="rect">
            <a:avLst/>
          </a:prstGeom>
        </p:spPr>
        <p:txBody>
          <a:bodyPr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b="1" dirty="0">
                <a:solidFill>
                  <a:schemeClr val="accent1"/>
                </a:solidFill>
                <a:latin typeface="Arial" panose="020B0604020202020204" pitchFamily="34" charset="0"/>
                <a:cs typeface="Arial" panose="020B0604020202020204" pitchFamily="34" charset="0"/>
              </a:rPr>
              <a:t>Sverige värst drabbat i världen efter Finland</a:t>
            </a:r>
            <a:br>
              <a:rPr lang="sv-SE" b="1" dirty="0">
                <a:solidFill>
                  <a:schemeClr val="accent1"/>
                </a:solidFill>
                <a:latin typeface="Arial" panose="020B0604020202020204" pitchFamily="34" charset="0"/>
                <a:cs typeface="Arial" panose="020B0604020202020204" pitchFamily="34" charset="0"/>
              </a:rPr>
            </a:br>
            <a:endParaRPr lang="sv-SE" b="1" dirty="0">
              <a:solidFill>
                <a:schemeClr val="accent1"/>
              </a:solidFill>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6848D59E-21A2-286F-E3E7-293277B53E75}"/>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39662254-200D-F9CC-4D8D-50741C964F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pic>
        <p:nvPicPr>
          <p:cNvPr id="17" name="Bildobjekt 16">
            <a:extLst>
              <a:ext uri="{FF2B5EF4-FFF2-40B4-BE49-F238E27FC236}">
                <a16:creationId xmlns:a16="http://schemas.microsoft.com/office/drawing/2014/main" id="{43386539-61F1-1CA8-922B-D1D1645DE1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2302" y="2656662"/>
            <a:ext cx="798256" cy="798256"/>
          </a:xfrm>
          <a:prstGeom prst="rect">
            <a:avLst/>
          </a:prstGeom>
        </p:spPr>
      </p:pic>
      <p:pic>
        <p:nvPicPr>
          <p:cNvPr id="3" name="Bildobjekt 2">
            <a:extLst>
              <a:ext uri="{FF2B5EF4-FFF2-40B4-BE49-F238E27FC236}">
                <a16:creationId xmlns:a16="http://schemas.microsoft.com/office/drawing/2014/main" id="{A4FD793D-67D0-51E7-2569-D7932951C58D}"/>
              </a:ext>
            </a:extLst>
          </p:cNvPr>
          <p:cNvPicPr>
            <a:picLocks noChangeAspect="1"/>
          </p:cNvPicPr>
          <p:nvPr/>
        </p:nvPicPr>
        <p:blipFill>
          <a:blip r:embed="rId6"/>
          <a:stretch>
            <a:fillRect/>
          </a:stretch>
        </p:blipFill>
        <p:spPr>
          <a:xfrm>
            <a:off x="4372217" y="1829434"/>
            <a:ext cx="3851524" cy="3405893"/>
          </a:xfrm>
          <a:prstGeom prst="rect">
            <a:avLst/>
          </a:prstGeom>
        </p:spPr>
      </p:pic>
      <p:pic>
        <p:nvPicPr>
          <p:cNvPr id="5" name="Bildobjekt 4">
            <a:extLst>
              <a:ext uri="{FF2B5EF4-FFF2-40B4-BE49-F238E27FC236}">
                <a16:creationId xmlns:a16="http://schemas.microsoft.com/office/drawing/2014/main" id="{6260D75C-3A88-5C6F-6C98-35B6DD365E50}"/>
              </a:ext>
            </a:extLst>
          </p:cNvPr>
          <p:cNvPicPr>
            <a:picLocks noChangeAspect="1"/>
          </p:cNvPicPr>
          <p:nvPr/>
        </p:nvPicPr>
        <p:blipFill>
          <a:blip r:embed="rId7"/>
          <a:stretch>
            <a:fillRect/>
          </a:stretch>
        </p:blipFill>
        <p:spPr>
          <a:xfrm>
            <a:off x="8318174" y="1827420"/>
            <a:ext cx="3851524" cy="4050922"/>
          </a:xfrm>
          <a:prstGeom prst="rect">
            <a:avLst/>
          </a:prstGeom>
        </p:spPr>
      </p:pic>
      <p:sp>
        <p:nvSpPr>
          <p:cNvPr id="7" name="Rektangel: rundade hörn 6">
            <a:extLst>
              <a:ext uri="{FF2B5EF4-FFF2-40B4-BE49-F238E27FC236}">
                <a16:creationId xmlns:a16="http://schemas.microsoft.com/office/drawing/2014/main" id="{90F854D5-03B6-E429-D812-975D3F7D68BE}"/>
              </a:ext>
            </a:extLst>
          </p:cNvPr>
          <p:cNvSpPr/>
          <p:nvPr/>
        </p:nvSpPr>
        <p:spPr>
          <a:xfrm>
            <a:off x="11513658" y="4750420"/>
            <a:ext cx="557561" cy="345688"/>
          </a:xfrm>
          <a:prstGeom prst="round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pilkoppling 9">
            <a:extLst>
              <a:ext uri="{FF2B5EF4-FFF2-40B4-BE49-F238E27FC236}">
                <a16:creationId xmlns:a16="http://schemas.microsoft.com/office/drawing/2014/main" id="{5016BC98-AD28-BD81-3B65-8DA53C4B6943}"/>
              </a:ext>
            </a:extLst>
          </p:cNvPr>
          <p:cNvCxnSpPr>
            <a:cxnSpLocks/>
          </p:cNvCxnSpPr>
          <p:nvPr/>
        </p:nvCxnSpPr>
        <p:spPr>
          <a:xfrm flipV="1">
            <a:off x="7489899" y="2180430"/>
            <a:ext cx="412596" cy="464583"/>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07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790F787-60CB-D79F-1191-34CD9431181F}"/>
              </a:ext>
            </a:extLst>
          </p:cNvPr>
          <p:cNvSpPr/>
          <p:nvPr/>
        </p:nvSpPr>
        <p:spPr>
          <a:xfrm>
            <a:off x="0" y="5923722"/>
            <a:ext cx="12192000" cy="934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8FC21B7-E260-3741-FDA2-C26BB4879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6135405"/>
            <a:ext cx="2829664" cy="510912"/>
          </a:xfrm>
          <a:prstGeom prst="rect">
            <a:avLst/>
          </a:prstGeom>
        </p:spPr>
      </p:pic>
      <p:sp>
        <p:nvSpPr>
          <p:cNvPr id="13" name="Rubrik 1">
            <a:extLst>
              <a:ext uri="{FF2B5EF4-FFF2-40B4-BE49-F238E27FC236}">
                <a16:creationId xmlns:a16="http://schemas.microsoft.com/office/drawing/2014/main" id="{4E0B74BA-E543-1B46-B808-765CAEC68342}"/>
              </a:ext>
            </a:extLst>
          </p:cNvPr>
          <p:cNvSpPr>
            <a:spLocks noGrp="1"/>
          </p:cNvSpPr>
          <p:nvPr>
            <p:ph type="title"/>
          </p:nvPr>
        </p:nvSpPr>
        <p:spPr>
          <a:xfrm>
            <a:off x="783784" y="1282392"/>
            <a:ext cx="5999922" cy="3083130"/>
          </a:xfrm>
        </p:spPr>
        <p:txBody>
          <a:bodyPr anchor="t">
            <a:noAutofit/>
          </a:bodyPr>
          <a:lstStyle/>
          <a:p>
            <a:pPr algn="ctr"/>
            <a:r>
              <a:rPr lang="sv-SE" sz="6000" b="1" dirty="0">
                <a:solidFill>
                  <a:schemeClr val="accent1"/>
                </a:solidFill>
                <a:latin typeface="Arial" panose="020B0604020202020204" pitchFamily="34" charset="0"/>
                <a:cs typeface="Arial" panose="020B0604020202020204" pitchFamily="34" charset="0"/>
              </a:rPr>
              <a:t>Orsaken fortfarande en gåta</a:t>
            </a:r>
            <a:br>
              <a:rPr lang="sv-SE" sz="6000" b="1" dirty="0">
                <a:solidFill>
                  <a:schemeClr val="accent1"/>
                </a:solidFill>
                <a:latin typeface="Arial" panose="020B0604020202020204" pitchFamily="34" charset="0"/>
                <a:cs typeface="Arial" panose="020B0604020202020204" pitchFamily="34" charset="0"/>
              </a:rPr>
            </a:br>
            <a:endParaRPr lang="sv-SE" sz="6000" b="1" dirty="0">
              <a:solidFill>
                <a:schemeClr val="accent1"/>
              </a:solidFill>
              <a:latin typeface="Arial" panose="020B0604020202020204" pitchFamily="34" charset="0"/>
              <a:cs typeface="Arial" panose="020B0604020202020204" pitchFamily="34" charset="0"/>
            </a:endParaRPr>
          </a:p>
        </p:txBody>
      </p:sp>
      <p:pic>
        <p:nvPicPr>
          <p:cNvPr id="3" name="Bildobjekt 2" descr="En bild som visar person, inomhus, pojke, ung&#10;&#10;Automatiskt genererad beskrivning">
            <a:extLst>
              <a:ext uri="{FF2B5EF4-FFF2-40B4-BE49-F238E27FC236}">
                <a16:creationId xmlns:a16="http://schemas.microsoft.com/office/drawing/2014/main" id="{1350F1FA-2E2E-A748-A548-76B320CB03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7490" y="0"/>
            <a:ext cx="4624509" cy="5923722"/>
          </a:xfrm>
          <a:prstGeom prst="rect">
            <a:avLst/>
          </a:prstGeom>
        </p:spPr>
      </p:pic>
    </p:spTree>
    <p:extLst>
      <p:ext uri="{BB962C8B-B14F-4D97-AF65-F5344CB8AC3E}">
        <p14:creationId xmlns:p14="http://schemas.microsoft.com/office/powerpoint/2010/main" val="3977291037"/>
      </p:ext>
    </p:extLst>
  </p:cSld>
  <p:clrMapOvr>
    <a:masterClrMapping/>
  </p:clrMapOvr>
</p:sld>
</file>

<file path=ppt/theme/theme1.xml><?xml version="1.0" encoding="utf-8"?>
<a:theme xmlns:a="http://schemas.openxmlformats.org/drawingml/2006/main" name="Office-tema">
  <a:themeElements>
    <a:clrScheme name=" 1">
      <a:dk1>
        <a:srgbClr val="000000"/>
      </a:dk1>
      <a:lt1>
        <a:srgbClr val="FFFFFF"/>
      </a:lt1>
      <a:dk2>
        <a:srgbClr val="000000"/>
      </a:dk2>
      <a:lt2>
        <a:srgbClr val="FFFFFF"/>
      </a:lt2>
      <a:accent1>
        <a:srgbClr val="4996D2"/>
      </a:accent1>
      <a:accent2>
        <a:srgbClr val="FFCC00"/>
      </a:accent2>
      <a:accent3>
        <a:srgbClr val="1D5091"/>
      </a:accent3>
      <a:accent4>
        <a:srgbClr val="B9CEEC"/>
      </a:accent4>
      <a:accent5>
        <a:srgbClr val="E8471D"/>
      </a:accent5>
      <a:accent6>
        <a:srgbClr val="000000"/>
      </a:accent6>
      <a:hlink>
        <a:srgbClr val="0563C1"/>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BDF_Mall" id="{EA2CBEBB-EF5A-824A-9A3B-FDC51D090942}" vid="{17BBED07-2B4A-F04F-ADFA-C8D695BD7496}"/>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ema">
  <a:themeElements>
    <a:clrScheme name=" 1">
      <a:dk1>
        <a:srgbClr val="000000"/>
      </a:dk1>
      <a:lt1>
        <a:srgbClr val="FFFFFF"/>
      </a:lt1>
      <a:dk2>
        <a:srgbClr val="000000"/>
      </a:dk2>
      <a:lt2>
        <a:srgbClr val="FFFFFF"/>
      </a:lt2>
      <a:accent1>
        <a:srgbClr val="4996D2"/>
      </a:accent1>
      <a:accent2>
        <a:srgbClr val="FFCC00"/>
      </a:accent2>
      <a:accent3>
        <a:srgbClr val="1D5091"/>
      </a:accent3>
      <a:accent4>
        <a:srgbClr val="B9CEEC"/>
      </a:accent4>
      <a:accent5>
        <a:srgbClr val="E8471D"/>
      </a:accent5>
      <a:accent6>
        <a:srgbClr val="000000"/>
      </a:accent6>
      <a:hlink>
        <a:srgbClr val="0563C1"/>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6" id="{01C69A65-0517-6B4B-AC40-83D45538DA49}" vid="{36441662-25AD-8347-849B-B03D969CE816}"/>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BDE3C7265A8841B3B07835549C745F" ma:contentTypeVersion="17" ma:contentTypeDescription="Create a new document." ma:contentTypeScope="" ma:versionID="f292ad4ae549231d06149093b255f8ec">
  <xsd:schema xmlns:xsd="http://www.w3.org/2001/XMLSchema" xmlns:xs="http://www.w3.org/2001/XMLSchema" xmlns:p="http://schemas.microsoft.com/office/2006/metadata/properties" xmlns:ns2="0bdee0eb-3506-48e1-87f6-664807832ff2" xmlns:ns3="586584ee-4266-416e-8711-924b10365f8f" targetNamespace="http://schemas.microsoft.com/office/2006/metadata/properties" ma:root="true" ma:fieldsID="c7315cbb519364bf2129ec3fb5619c21" ns2:_="" ns3:_="">
    <xsd:import namespace="0bdee0eb-3506-48e1-87f6-664807832ff2"/>
    <xsd:import namespace="586584ee-4266-416e-8711-924b10365f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ee0eb-3506-48e1-87f6-664807832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fb34a4-b12d-48a0-b943-0a16dbd441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6584ee-4266-416e-8711-924b10365f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d30613-30e7-4cef-8038-d2b21b00dbc2}" ma:internalName="TaxCatchAll" ma:showField="CatchAllData" ma:web="586584ee-4266-416e-8711-924b10365f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dee0eb-3506-48e1-87f6-664807832ff2">
      <Terms xmlns="http://schemas.microsoft.com/office/infopath/2007/PartnerControls"/>
    </lcf76f155ced4ddcb4097134ff3c332f>
    <TaxCatchAll xmlns="586584ee-4266-416e-8711-924b10365f8f" xsi:nil="true"/>
    <SharedWithUsers xmlns="586584ee-4266-416e-8711-924b10365f8f">
      <UserInfo>
        <DisplayName>Sandra  Pihlström</DisplayName>
        <AccountId>347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8C5127-7E4C-4F01-8C79-41B859F79D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dee0eb-3506-48e1-87f6-664807832ff2"/>
    <ds:schemaRef ds:uri="586584ee-4266-416e-8711-924b10365f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E68D3-789F-48EB-AA6C-EEA759885BF8}">
  <ds:schemaRefs>
    <ds:schemaRef ds:uri="586584ee-4266-416e-8711-924b10365f8f"/>
    <ds:schemaRef ds:uri="http://schemas.microsoft.com/office/2006/metadata/properties"/>
    <ds:schemaRef ds:uri="0bdee0eb-3506-48e1-87f6-664807832ff2"/>
    <ds:schemaRef ds:uri="http://schemas.microsoft.com/office/infopath/2007/PartnerControls"/>
    <ds:schemaRef ds:uri="http://www.w3.org/XML/1998/namespace"/>
    <ds:schemaRef ds:uri="http://purl.org/dc/elements/1.1/"/>
    <ds:schemaRef ds:uri="http://schemas.microsoft.com/office/2006/documentManagement/type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251DF9C-50EB-42A0-96DF-FAD37FD225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2380</TotalTime>
  <Words>900</Words>
  <Application>Microsoft Office PowerPoint</Application>
  <PresentationFormat>Bredbild</PresentationFormat>
  <Paragraphs>128</Paragraphs>
  <Slides>21</Slides>
  <Notes>12</Notes>
  <HiddenSlides>0</HiddenSlides>
  <MMClips>0</MMClips>
  <ScaleCrop>false</ScaleCrop>
  <HeadingPairs>
    <vt:vector size="6" baseType="variant">
      <vt:variant>
        <vt:lpstr>Använt teckensnitt</vt:lpstr>
      </vt:variant>
      <vt:variant>
        <vt:i4>10</vt:i4>
      </vt:variant>
      <vt:variant>
        <vt:lpstr>Tema</vt:lpstr>
      </vt:variant>
      <vt:variant>
        <vt:i4>3</vt:i4>
      </vt:variant>
      <vt:variant>
        <vt:lpstr>Bildrubriker</vt:lpstr>
      </vt:variant>
      <vt:variant>
        <vt:i4>21</vt:i4>
      </vt:variant>
    </vt:vector>
  </HeadingPairs>
  <TitlesOfParts>
    <vt:vector size="34" baseType="lpstr">
      <vt:lpstr>Arial</vt:lpstr>
      <vt:lpstr>Calibri</vt:lpstr>
      <vt:lpstr>Calibri Light</vt:lpstr>
      <vt:lpstr>Century Gothic</vt:lpstr>
      <vt:lpstr>FuturaEF-Book</vt:lpstr>
      <vt:lpstr>Open Sans</vt:lpstr>
      <vt:lpstr>Platform Medium</vt:lpstr>
      <vt:lpstr>Roboto</vt:lpstr>
      <vt:lpstr>Times New Roman</vt:lpstr>
      <vt:lpstr>Wingdings</vt:lpstr>
      <vt:lpstr>Office-tema</vt:lpstr>
      <vt:lpstr>Anpassad formgivning</vt:lpstr>
      <vt:lpstr>1_Office-tema</vt:lpstr>
      <vt:lpstr>PowerPoint-presentation</vt:lpstr>
      <vt:lpstr>PowerPoint-presentation</vt:lpstr>
      <vt:lpstr>PowerPoint-presentation</vt:lpstr>
      <vt:lpstr>PowerPoint-presentation</vt:lpstr>
      <vt:lpstr>PowerPoint-presentation</vt:lpstr>
      <vt:lpstr>Vad innebär det att leva med typ 1-diabetes? </vt:lpstr>
      <vt:lpstr> </vt:lpstr>
      <vt:lpstr>PowerPoint-presentation</vt:lpstr>
      <vt:lpstr>Orsaken fortfarande en gåta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Barndiabetesfonden</dc:title>
  <dc:creator>Åsa Soelberg</dc:creator>
  <cp:lastModifiedBy>Lions Clubs Sweden</cp:lastModifiedBy>
  <cp:revision>8</cp:revision>
  <dcterms:modified xsi:type="dcterms:W3CDTF">2024-08-29T08:49:50Z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0x0101001ABDE3C7265A8841B3B07835549C745F</vt:lpwstr>
  </property>
  <property fmtid="{D5CDD505-2E9C-101B-9397-08002B2CF9AE}" pid="3" name="MediaServiceImageTags">
    <vt:lpwstr/>
  </property>
  <property fmtid="{D5CDD505-2E9C-101B-9397-08002B2CF9AE}" pid="4" name="MSIP_Label_f0bc4404-d96b-4544-9544-a30b749faca9_Enabled">
    <vt:lpwstr>true</vt:lpwstr>
  </property>
  <property fmtid="{D5CDD505-2E9C-101B-9397-08002B2CF9AE}" pid="5" name="MSIP_Label_f0bc4404-d96b-4544-9544-a30b749faca9_SetDate">
    <vt:lpwstr>2023-03-24T12:40:21Z</vt:lpwstr>
  </property>
  <property fmtid="{D5CDD505-2E9C-101B-9397-08002B2CF9AE}" pid="6" name="MSIP_Label_f0bc4404-d96b-4544-9544-a30b749faca9_Method">
    <vt:lpwstr>Standard</vt:lpwstr>
  </property>
  <property fmtid="{D5CDD505-2E9C-101B-9397-08002B2CF9AE}" pid="7" name="MSIP_Label_f0bc4404-d96b-4544-9544-a30b749faca9_Name">
    <vt:lpwstr>Internal</vt:lpwstr>
  </property>
  <property fmtid="{D5CDD505-2E9C-101B-9397-08002B2CF9AE}" pid="8" name="MSIP_Label_f0bc4404-d96b-4544-9544-a30b749faca9_SiteId">
    <vt:lpwstr>176bdcf0-2ce3-4610-962a-d59c1f5ce9f6</vt:lpwstr>
  </property>
  <property fmtid="{D5CDD505-2E9C-101B-9397-08002B2CF9AE}" pid="9" name="MSIP_Label_f0bc4404-d96b-4544-9544-a30b749faca9_ActionId">
    <vt:lpwstr>41be6218-9d5f-4e03-874e-2d2d00a404f7</vt:lpwstr>
  </property>
  <property fmtid="{D5CDD505-2E9C-101B-9397-08002B2CF9AE}" pid="10" name="MSIP_Label_f0bc4404-d96b-4544-9544-a30b749faca9_ContentBits">
    <vt:lpwstr>0</vt:lpwstr>
  </property>
</Properties>
</file>